
<file path=[Content_Types].xml><?xml version="1.0" encoding="utf-8"?>
<Types xmlns="http://schemas.openxmlformats.org/package/2006/content-types">
  <Default Extension="crdownload"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9" r:id="rId2"/>
  </p:sldMasterIdLst>
  <p:notesMasterIdLst>
    <p:notesMasterId r:id="rId21"/>
  </p:notesMasterIdLst>
  <p:sldIdLst>
    <p:sldId id="256" r:id="rId3"/>
    <p:sldId id="302" r:id="rId4"/>
    <p:sldId id="258" r:id="rId5"/>
    <p:sldId id="261" r:id="rId6"/>
    <p:sldId id="282" r:id="rId7"/>
    <p:sldId id="283" r:id="rId8"/>
    <p:sldId id="264" r:id="rId9"/>
    <p:sldId id="303" r:id="rId10"/>
    <p:sldId id="260" r:id="rId11"/>
    <p:sldId id="304" r:id="rId12"/>
    <p:sldId id="305" r:id="rId13"/>
    <p:sldId id="306" r:id="rId14"/>
    <p:sldId id="307" r:id="rId15"/>
    <p:sldId id="308" r:id="rId16"/>
    <p:sldId id="309" r:id="rId17"/>
    <p:sldId id="310" r:id="rId18"/>
    <p:sldId id="311" r:id="rId19"/>
    <p:sldId id="284" r:id="rId20"/>
  </p:sldIdLst>
  <p:sldSz cx="9144000" cy="5143500" type="screen16x9"/>
  <p:notesSz cx="6858000" cy="9144000"/>
  <p:custShowLst>
    <p:custShow name="Custom Show 1" id="0">
      <p:sldLst>
        <p:sld r:id="rId3"/>
        <p:sld r:id="rId4"/>
        <p:sld r:id="rId5"/>
        <p:sld r:id="rId6"/>
        <p:sld r:id="rId7"/>
        <p:sld r:id="rId8"/>
        <p:sld r:id="rId9"/>
        <p:sld r:id="rId10"/>
        <p:sld r:id="rId11"/>
        <p:sld r:id="rId12"/>
        <p:sld r:id="rId13"/>
        <p:sld r:id="rId14"/>
        <p:sld r:id="rId15"/>
        <p:sld r:id="rId16"/>
        <p:sld r:id="rId17"/>
        <p:sld r:id="rId18"/>
        <p:sld r:id="rId19"/>
        <p:sld r:id="rId20"/>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BDB1DB-79A8-947B-9063-5F17B44521F2}" name="Ruben Martin Sanchez" initials="RMS" userId="e84aa1c1e377097e" providerId="Windows Live"/>
  <p188:author id="{E3AE69E3-4D10-863F-6EA9-B07B24B2CF1E}" name="Betsara Hualde Fernández" initials="BHF" userId="S::bhualde@freepikco.onmicrosoft.com::6805e980-7c5e-47e2-97ce-1bd6ec56651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0FFFF"/>
    <a:srgbClr val="AEAE12"/>
    <a:srgbClr val="E79C82"/>
    <a:srgbClr val="6E6EE3"/>
    <a:srgbClr val="ABB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6F94EF-63D7-365E-5D4F-C6CCBF54E834}" v="74" dt="2022-04-21T13:50:25.376"/>
    <p1510:client id="{CE9170EF-8EC5-8312-12FF-C09DD29290E4}" v="114" dt="2022-04-21T13:37:01.8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3" autoAdjust="0"/>
    <p:restoredTop sz="86410" autoAdjust="0"/>
  </p:normalViewPr>
  <p:slideViewPr>
    <p:cSldViewPr snapToGrid="0" showGuides="1">
      <p:cViewPr varScale="1">
        <p:scale>
          <a:sx n="80" d="100"/>
          <a:sy n="80" d="100"/>
        </p:scale>
        <p:origin x="980" y="44"/>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8/10/relationships/authors" Target="author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5797F-B81A-43BA-81AC-A11F96EA542B}" type="datetimeFigureOut">
              <a:rPr lang="es-ES" smtClean="0"/>
              <a:t>07/12/2024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ADC3B-727C-4BCF-97BA-9AC57BC27190}" type="slidenum">
              <a:rPr lang="es-ES" smtClean="0"/>
              <a:t>‹#›</a:t>
            </a:fld>
            <a:endParaRPr lang="es-ES"/>
          </a:p>
        </p:txBody>
      </p:sp>
    </p:spTree>
    <p:extLst>
      <p:ext uri="{BB962C8B-B14F-4D97-AF65-F5344CB8AC3E}">
        <p14:creationId xmlns:p14="http://schemas.microsoft.com/office/powerpoint/2010/main" val="104934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31ce45b93_0_8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31ce45b93_0_8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9"/>
        <p:cNvGrpSpPr/>
        <p:nvPr/>
      </p:nvGrpSpPr>
      <p:grpSpPr>
        <a:xfrm>
          <a:off x="0" y="0"/>
          <a:ext cx="0" cy="0"/>
          <a:chOff x="0" y="0"/>
          <a:chExt cx="0" cy="0"/>
        </a:xfrm>
      </p:grpSpPr>
      <p:sp>
        <p:nvSpPr>
          <p:cNvPr id="6320" name="Google Shape;6320;g631ce45b93_0_14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1" name="Google Shape;6321;g631ce45b93_0_14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6"/>
        <p:cNvGrpSpPr/>
        <p:nvPr/>
      </p:nvGrpSpPr>
      <p:grpSpPr>
        <a:xfrm>
          <a:off x="0" y="0"/>
          <a:ext cx="0" cy="0"/>
          <a:chOff x="0" y="0"/>
          <a:chExt cx="0" cy="0"/>
        </a:xfrm>
      </p:grpSpPr>
      <p:sp>
        <p:nvSpPr>
          <p:cNvPr id="6747" name="Google Shape;6747;g631ce45b93_0_15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8" name="Google Shape;6748;g631ce45b93_0_15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9"/>
        <p:cNvGrpSpPr/>
        <p:nvPr/>
      </p:nvGrpSpPr>
      <p:grpSpPr>
        <a:xfrm>
          <a:off x="0" y="0"/>
          <a:ext cx="0" cy="0"/>
          <a:chOff x="0" y="0"/>
          <a:chExt cx="0" cy="0"/>
        </a:xfrm>
      </p:grpSpPr>
      <p:sp>
        <p:nvSpPr>
          <p:cNvPr id="6910" name="Google Shape;6910;g631ce45b93_0_15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1" name="Google Shape;6911;g631ce45b93_0_15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1"/>
        <p:cNvGrpSpPr/>
        <p:nvPr/>
      </p:nvGrpSpPr>
      <p:grpSpPr>
        <a:xfrm>
          <a:off x="0" y="0"/>
          <a:ext cx="0" cy="0"/>
          <a:chOff x="0" y="0"/>
          <a:chExt cx="0" cy="0"/>
        </a:xfrm>
      </p:grpSpPr>
      <p:sp>
        <p:nvSpPr>
          <p:cNvPr id="7312" name="Google Shape;7312;g631ce45b93_0_15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3" name="Google Shape;7313;g631ce45b93_0_15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6401DC63-EF28-4DC7-BC5E-445E6E9DD14E}"/>
              </a:ext>
            </a:extLst>
          </p:cNvPr>
          <p:cNvGrpSpPr/>
          <p:nvPr userDrawn="1"/>
        </p:nvGrpSpPr>
        <p:grpSpPr>
          <a:xfrm>
            <a:off x="573741" y="411255"/>
            <a:ext cx="7996518" cy="4308662"/>
            <a:chOff x="573741" y="411255"/>
            <a:chExt cx="7996518" cy="4308662"/>
          </a:xfrm>
        </p:grpSpPr>
        <p:sp>
          <p:nvSpPr>
            <p:cNvPr id="5" name="Rectángulo: esquinas redondeadas 4">
              <a:extLst>
                <a:ext uri="{FF2B5EF4-FFF2-40B4-BE49-F238E27FC236}">
                  <a16:creationId xmlns:a16="http://schemas.microsoft.com/office/drawing/2014/main" id="{73ADDC52-79BC-4069-9EF7-C882EB1A5CF9}"/>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esquinas superiores redondeadas 5">
              <a:extLst>
                <a:ext uri="{FF2B5EF4-FFF2-40B4-BE49-F238E27FC236}">
                  <a16:creationId xmlns:a16="http://schemas.microsoft.com/office/drawing/2014/main" id="{8743BDBA-7C7C-4518-B50E-FEAF7BECFDFF}"/>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ctrTitle"/>
          </p:nvPr>
        </p:nvSpPr>
        <p:spPr>
          <a:xfrm>
            <a:off x="1143000" y="748143"/>
            <a:ext cx="6858000" cy="1875163"/>
          </a:xfrm>
        </p:spPr>
        <p:txBody>
          <a:bodyPr anchor="b">
            <a:noAutofit/>
          </a:bodyPr>
          <a:lstStyle>
            <a:lvl1pPr algn="ctr">
              <a:defRPr sz="5800"/>
            </a:lvl1pPr>
          </a:lstStyle>
          <a:p>
            <a:r>
              <a:rPr lang="en-US" dirty="0"/>
              <a:t>Click to edit Master title style</a:t>
            </a:r>
          </a:p>
        </p:txBody>
      </p:sp>
      <p:sp>
        <p:nvSpPr>
          <p:cNvPr id="3" name="Subtitle 2"/>
          <p:cNvSpPr>
            <a:spLocks noGrp="1"/>
          </p:cNvSpPr>
          <p:nvPr>
            <p:ph type="subTitle" idx="1"/>
          </p:nvPr>
        </p:nvSpPr>
        <p:spPr>
          <a:xfrm>
            <a:off x="1143000" y="2692362"/>
            <a:ext cx="6858000" cy="351388"/>
          </a:xfrm>
        </p:spPr>
        <p:txBody>
          <a:bodyPr/>
          <a:lstStyle>
            <a:lvl1pPr marL="0" indent="0" algn="ctr">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D097442-4161-44B8-BDD8-41CA30D7A550}"/>
              </a:ext>
            </a:extLst>
          </p:cNvPr>
          <p:cNvGrpSpPr/>
          <p:nvPr userDrawn="1"/>
        </p:nvGrpSpPr>
        <p:grpSpPr>
          <a:xfrm>
            <a:off x="573741" y="411255"/>
            <a:ext cx="7996518" cy="4308662"/>
            <a:chOff x="573741" y="411255"/>
            <a:chExt cx="7996518" cy="4308662"/>
          </a:xfrm>
        </p:grpSpPr>
        <p:sp>
          <p:nvSpPr>
            <p:cNvPr id="4" name="Rectángulo: esquinas redondeadas 3">
              <a:extLst>
                <a:ext uri="{FF2B5EF4-FFF2-40B4-BE49-F238E27FC236}">
                  <a16:creationId xmlns:a16="http://schemas.microsoft.com/office/drawing/2014/main" id="{8579E87A-37BE-49D0-8EB0-44C9295CCD87}"/>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superiores redondeadas 4">
              <a:extLst>
                <a:ext uri="{FF2B5EF4-FFF2-40B4-BE49-F238E27FC236}">
                  <a16:creationId xmlns:a16="http://schemas.microsoft.com/office/drawing/2014/main" id="{BF52CFB1-8E04-46F1-85F2-1A067E7310C6}"/>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grpSp>
        <p:nvGrpSpPr>
          <p:cNvPr id="30" name="Grupo 29">
            <a:extLst>
              <a:ext uri="{FF2B5EF4-FFF2-40B4-BE49-F238E27FC236}">
                <a16:creationId xmlns:a16="http://schemas.microsoft.com/office/drawing/2014/main" id="{2A42B193-D468-4C85-A5B4-45CB7DE1E49C}"/>
              </a:ext>
            </a:extLst>
          </p:cNvPr>
          <p:cNvGrpSpPr/>
          <p:nvPr userDrawn="1"/>
        </p:nvGrpSpPr>
        <p:grpSpPr>
          <a:xfrm>
            <a:off x="198344" y="151280"/>
            <a:ext cx="8747312" cy="4840941"/>
            <a:chOff x="573741" y="411255"/>
            <a:chExt cx="7996518" cy="4308662"/>
          </a:xfrm>
        </p:grpSpPr>
        <p:sp>
          <p:nvSpPr>
            <p:cNvPr id="31" name="Rectángulo: esquinas redondeadas 30">
              <a:extLst>
                <a:ext uri="{FF2B5EF4-FFF2-40B4-BE49-F238E27FC236}">
                  <a16:creationId xmlns:a16="http://schemas.microsoft.com/office/drawing/2014/main" id="{63937FB8-D795-42FB-BAA5-302B58091D95}"/>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esquinas superiores redondeadas 31">
              <a:extLst>
                <a:ext uri="{FF2B5EF4-FFF2-40B4-BE49-F238E27FC236}">
                  <a16:creationId xmlns:a16="http://schemas.microsoft.com/office/drawing/2014/main" id="{9FFEE883-D1A2-4C6E-80AE-3CED6F64A092}"/>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12/7/2024</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p:nvPr>
        </p:nvSpPr>
        <p:spPr>
          <a:xfrm>
            <a:off x="723900" y="552450"/>
            <a:ext cx="7696200" cy="715566"/>
          </a:xfrm>
        </p:spPr>
        <p:txBody>
          <a:body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p:nvPr>
        </p:nvSpPr>
        <p:spPr>
          <a:xfrm>
            <a:off x="1410929" y="2306986"/>
            <a:ext cx="2550242" cy="392482"/>
          </a:xfrm>
        </p:spPr>
        <p:txBody>
          <a:bodyPr>
            <a:normAutofit/>
          </a:bodyPr>
          <a:lstStyle>
            <a:lvl1pPr marL="0" indent="0" algn="ctr">
              <a:buNone/>
              <a:defRPr sz="1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1410929" y="1914503"/>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1410929" y="1522020"/>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p:nvPr>
        </p:nvSpPr>
        <p:spPr>
          <a:xfrm>
            <a:off x="5182831" y="2306986"/>
            <a:ext cx="2550242" cy="392482"/>
          </a:xfrm>
        </p:spPr>
        <p:txBody>
          <a:bodyPr>
            <a:normAutofit/>
          </a:bodyPr>
          <a:lstStyle>
            <a:lvl1pPr marL="0" indent="0" algn="ctr">
              <a:buNone/>
              <a:defRPr sz="1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5182831" y="1914503"/>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5182831" y="1522020"/>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p:nvPr>
        </p:nvSpPr>
        <p:spPr>
          <a:xfrm>
            <a:off x="5182829" y="4126132"/>
            <a:ext cx="2550242" cy="392482"/>
          </a:xfrm>
        </p:spPr>
        <p:txBody>
          <a:bodyPr>
            <a:normAutofit/>
          </a:bodyPr>
          <a:lstStyle>
            <a:lvl1pPr marL="0" indent="0" algn="ctr">
              <a:buNone/>
              <a:defRPr sz="1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5182829" y="3733649"/>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5182829" y="3341166"/>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p:nvPr>
        </p:nvSpPr>
        <p:spPr>
          <a:xfrm>
            <a:off x="1410929" y="4126132"/>
            <a:ext cx="2550242" cy="392482"/>
          </a:xfrm>
        </p:spPr>
        <p:txBody>
          <a:bodyPr>
            <a:normAutofit/>
          </a:bodyPr>
          <a:lstStyle>
            <a:lvl1pPr marL="0" indent="0" algn="ctr">
              <a:buNone/>
              <a:defRPr sz="1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1410929" y="3733649"/>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1410929" y="3341166"/>
            <a:ext cx="2550242" cy="392482"/>
          </a:xfrm>
        </p:spPr>
        <p:txBody>
          <a:bodyPr>
            <a:noAutofit/>
          </a:bodyPr>
          <a:lstStyle>
            <a:lvl1pPr marL="0" indent="0" algn="ctr">
              <a:buNone/>
              <a:defRPr sz="2500">
                <a:solidFill>
                  <a:schemeClr val="bg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41371608"/>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1">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4C32EAD6-D2C7-40E4-9A31-A06E1F75898E}"/>
              </a:ext>
            </a:extLst>
          </p:cNvPr>
          <p:cNvGrpSpPr/>
          <p:nvPr userDrawn="1"/>
        </p:nvGrpSpPr>
        <p:grpSpPr>
          <a:xfrm>
            <a:off x="198344" y="151280"/>
            <a:ext cx="8747312" cy="4840941"/>
            <a:chOff x="573741" y="411255"/>
            <a:chExt cx="7996518" cy="4308662"/>
          </a:xfrm>
        </p:grpSpPr>
        <p:sp>
          <p:nvSpPr>
            <p:cNvPr id="4" name="Rectángulo: esquinas redondeadas 3">
              <a:extLst>
                <a:ext uri="{FF2B5EF4-FFF2-40B4-BE49-F238E27FC236}">
                  <a16:creationId xmlns:a16="http://schemas.microsoft.com/office/drawing/2014/main" id="{0CD2CB6A-7AF8-4240-82C8-9160573F0CEE}"/>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superiores redondeadas 4">
              <a:extLst>
                <a:ext uri="{FF2B5EF4-FFF2-40B4-BE49-F238E27FC236}">
                  <a16:creationId xmlns:a16="http://schemas.microsoft.com/office/drawing/2014/main" id="{FBF60B05-6679-4314-B064-2708372EC5C9}"/>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90343899"/>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3255867549"/>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extLst>
      <p:ext uri="{BB962C8B-B14F-4D97-AF65-F5344CB8AC3E}">
        <p14:creationId xmlns:p14="http://schemas.microsoft.com/office/powerpoint/2010/main" val="1991972201"/>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87722C5C-CA1A-4CF3-A4D7-1F28C51D9156}"/>
              </a:ext>
            </a:extLst>
          </p:cNvPr>
          <p:cNvGrpSpPr/>
          <p:nvPr userDrawn="1"/>
        </p:nvGrpSpPr>
        <p:grpSpPr>
          <a:xfrm>
            <a:off x="573741" y="404328"/>
            <a:ext cx="7996518" cy="4308662"/>
            <a:chOff x="573741" y="411255"/>
            <a:chExt cx="7996518" cy="4308662"/>
          </a:xfrm>
        </p:grpSpPr>
        <p:sp>
          <p:nvSpPr>
            <p:cNvPr id="6" name="Rectángulo: esquinas redondeadas 5">
              <a:extLst>
                <a:ext uri="{FF2B5EF4-FFF2-40B4-BE49-F238E27FC236}">
                  <a16:creationId xmlns:a16="http://schemas.microsoft.com/office/drawing/2014/main" id="{06863486-583E-4747-8112-CFC0E34F27F6}"/>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esquinas superiores redondeadas 6">
              <a:extLst>
                <a:ext uri="{FF2B5EF4-FFF2-40B4-BE49-F238E27FC236}">
                  <a16:creationId xmlns:a16="http://schemas.microsoft.com/office/drawing/2014/main" id="{ED02907B-1A28-4C5D-B7E6-92957CD02732}"/>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a:xfrm>
            <a:off x="2556164" y="2612919"/>
            <a:ext cx="5392880" cy="648552"/>
          </a:xfrm>
        </p:spPr>
        <p:txBody>
          <a:bodyPr anchor="b">
            <a:noAutofit/>
          </a:bodyPr>
          <a:lstStyle>
            <a:lvl1pPr algn="r">
              <a:defRPr sz="5000">
                <a:solidFill>
                  <a:schemeClr val="accent4"/>
                </a:solidFill>
              </a:defRPr>
            </a:lvl1pPr>
          </a:lstStyle>
          <a:p>
            <a:r>
              <a:rPr lang="en-US" dirty="0"/>
              <a:t>Click to edit Master title style</a:t>
            </a:r>
          </a:p>
        </p:txBody>
      </p:sp>
      <p:sp>
        <p:nvSpPr>
          <p:cNvPr id="3" name="Text Placeholder 2"/>
          <p:cNvSpPr>
            <a:spLocks noGrp="1"/>
          </p:cNvSpPr>
          <p:nvPr>
            <p:ph type="body" idx="1"/>
          </p:nvPr>
        </p:nvSpPr>
        <p:spPr>
          <a:xfrm>
            <a:off x="2556164" y="3261470"/>
            <a:ext cx="5392880" cy="273224"/>
          </a:xfrm>
        </p:spPr>
        <p:txBody>
          <a:bodyPr>
            <a:noAutofit/>
          </a:bodyPr>
          <a:lstStyle>
            <a:lvl1pPr marL="0" indent="0" algn="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2992581" y="1766751"/>
            <a:ext cx="4956464" cy="676850"/>
          </a:xfrm>
        </p:spPr>
        <p:txBody>
          <a:bodyPr>
            <a:noAutofit/>
          </a:bodyPr>
          <a:lstStyle>
            <a:lvl1pPr marL="0" indent="0" algn="r">
              <a:buNone/>
              <a:defRPr sz="6000">
                <a:solidFill>
                  <a:schemeClr val="accent2"/>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3B124427-B882-4919-A623-B84F76E0B152}"/>
              </a:ext>
            </a:extLst>
          </p:cNvPr>
          <p:cNvGrpSpPr/>
          <p:nvPr userDrawn="1"/>
        </p:nvGrpSpPr>
        <p:grpSpPr>
          <a:xfrm>
            <a:off x="198344" y="151280"/>
            <a:ext cx="8747312" cy="4840941"/>
            <a:chOff x="573741" y="411255"/>
            <a:chExt cx="7996518" cy="4308662"/>
          </a:xfrm>
        </p:grpSpPr>
        <p:sp>
          <p:nvSpPr>
            <p:cNvPr id="5" name="Rectángulo: esquinas redondeadas 4">
              <a:extLst>
                <a:ext uri="{FF2B5EF4-FFF2-40B4-BE49-F238E27FC236}">
                  <a16:creationId xmlns:a16="http://schemas.microsoft.com/office/drawing/2014/main" id="{AE516D73-FE0C-4CA8-970B-A392F1B2F9A5}"/>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esquinas superiores redondeadas 5">
              <a:extLst>
                <a:ext uri="{FF2B5EF4-FFF2-40B4-BE49-F238E27FC236}">
                  <a16:creationId xmlns:a16="http://schemas.microsoft.com/office/drawing/2014/main" id="{4F02C08A-F972-4169-BAF9-FDA6F2F2057C}"/>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0621B09A-B098-4316-96C4-4F5AE06EDEDF}"/>
              </a:ext>
            </a:extLst>
          </p:cNvPr>
          <p:cNvGrpSpPr/>
          <p:nvPr userDrawn="1"/>
        </p:nvGrpSpPr>
        <p:grpSpPr>
          <a:xfrm>
            <a:off x="198344" y="151280"/>
            <a:ext cx="8747312" cy="4840941"/>
            <a:chOff x="573741" y="411255"/>
            <a:chExt cx="7996518" cy="4308662"/>
          </a:xfrm>
        </p:grpSpPr>
        <p:sp>
          <p:nvSpPr>
            <p:cNvPr id="11" name="Rectángulo: esquinas redondeadas 10">
              <a:extLst>
                <a:ext uri="{FF2B5EF4-FFF2-40B4-BE49-F238E27FC236}">
                  <a16:creationId xmlns:a16="http://schemas.microsoft.com/office/drawing/2014/main" id="{9E5C1B08-823F-4735-AA6C-FCC9AB58E236}"/>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esquinas superiores redondeadas 11">
              <a:extLst>
                <a:ext uri="{FF2B5EF4-FFF2-40B4-BE49-F238E27FC236}">
                  <a16:creationId xmlns:a16="http://schemas.microsoft.com/office/drawing/2014/main" id="{77DCE67A-4646-4FF2-8925-1477FA6C901D}"/>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3" name="Content Placeholder 2"/>
          <p:cNvSpPr>
            <a:spLocks noGrp="1"/>
          </p:cNvSpPr>
          <p:nvPr>
            <p:ph sz="half" idx="1"/>
          </p:nvPr>
        </p:nvSpPr>
        <p:spPr>
          <a:xfrm>
            <a:off x="1098755" y="2675605"/>
            <a:ext cx="2915263" cy="591377"/>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29982" y="2675605"/>
            <a:ext cx="2915263" cy="591377"/>
          </a:xfrm>
        </p:spPr>
        <p:txBody>
          <a:bodyPr>
            <a:noAutofit/>
          </a:bodyPr>
          <a:lstStyle>
            <a:lvl1pPr marL="0" indent="0" algn="ctr">
              <a:buNone/>
              <a:defRPr sz="1600"/>
            </a:lvl1pPr>
            <a:lvl2pPr algn="ctr">
              <a:defRPr sz="1600"/>
            </a:lvl2pPr>
            <a:lvl3pPr algn="ctr">
              <a:defRPr sz="1600"/>
            </a:lvl3pPr>
            <a:lvl4pPr algn="ctr">
              <a:defRPr sz="1600"/>
            </a:lvl4pPr>
            <a:lvl5pPr algn="ct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1098755" y="2171894"/>
            <a:ext cx="2915263" cy="392482"/>
          </a:xfrm>
        </p:spPr>
        <p:txBody>
          <a:bodyPr>
            <a:noAutofit/>
          </a:bodyPr>
          <a:lstStyle>
            <a:lvl1pPr marL="0" indent="0" algn="ctr">
              <a:buNone/>
              <a:defRPr sz="2500">
                <a:solidFill>
                  <a:schemeClr val="tx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5129982" y="2171894"/>
            <a:ext cx="2915263" cy="392482"/>
          </a:xfrm>
        </p:spPr>
        <p:txBody>
          <a:bodyPr>
            <a:noAutofit/>
          </a:bodyPr>
          <a:lstStyle>
            <a:lvl1pPr marL="0" indent="0" algn="ctr">
              <a:buNone/>
              <a:defRPr sz="2500">
                <a:solidFill>
                  <a:schemeClr val="tx1"/>
                </a:solidFill>
                <a:latin typeface="Alata" panose="00000500000000000000"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4C32EAD6-D2C7-40E4-9A31-A06E1F75898E}"/>
              </a:ext>
            </a:extLst>
          </p:cNvPr>
          <p:cNvGrpSpPr/>
          <p:nvPr userDrawn="1"/>
        </p:nvGrpSpPr>
        <p:grpSpPr>
          <a:xfrm>
            <a:off x="198344" y="151280"/>
            <a:ext cx="8747312" cy="4840941"/>
            <a:chOff x="573741" y="411255"/>
            <a:chExt cx="7996518" cy="4308662"/>
          </a:xfrm>
        </p:grpSpPr>
        <p:sp>
          <p:nvSpPr>
            <p:cNvPr id="4" name="Rectángulo: esquinas redondeadas 3">
              <a:extLst>
                <a:ext uri="{FF2B5EF4-FFF2-40B4-BE49-F238E27FC236}">
                  <a16:creationId xmlns:a16="http://schemas.microsoft.com/office/drawing/2014/main" id="{0CD2CB6A-7AF8-4240-82C8-9160573F0CEE}"/>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superiores redondeadas 4">
              <a:extLst>
                <a:ext uri="{FF2B5EF4-FFF2-40B4-BE49-F238E27FC236}">
                  <a16:creationId xmlns:a16="http://schemas.microsoft.com/office/drawing/2014/main" id="{FBF60B05-6679-4314-B064-2708372EC5C9}"/>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7B1206FA-E858-4E51-904A-4A323CD89121}"/>
              </a:ext>
            </a:extLst>
          </p:cNvPr>
          <p:cNvGrpSpPr/>
          <p:nvPr userDrawn="1"/>
        </p:nvGrpSpPr>
        <p:grpSpPr>
          <a:xfrm>
            <a:off x="198344" y="151280"/>
            <a:ext cx="8747312" cy="4840941"/>
            <a:chOff x="573741" y="411255"/>
            <a:chExt cx="7996518" cy="4308662"/>
          </a:xfrm>
        </p:grpSpPr>
        <p:sp>
          <p:nvSpPr>
            <p:cNvPr id="6" name="Rectángulo: esquinas redondeadas 5">
              <a:extLst>
                <a:ext uri="{FF2B5EF4-FFF2-40B4-BE49-F238E27FC236}">
                  <a16:creationId xmlns:a16="http://schemas.microsoft.com/office/drawing/2014/main" id="{0ED54971-BDF4-451A-8900-230900BF7FA2}"/>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esquinas superiores redondeadas 6">
              <a:extLst>
                <a:ext uri="{FF2B5EF4-FFF2-40B4-BE49-F238E27FC236}">
                  <a16:creationId xmlns:a16="http://schemas.microsoft.com/office/drawing/2014/main" id="{1BEE75BD-A021-4F8F-8B71-7FD9CE3F2620}"/>
                </a:ext>
              </a:extLst>
            </p:cNvPr>
            <p:cNvSpPr/>
            <p:nvPr/>
          </p:nvSpPr>
          <p:spPr>
            <a:xfrm>
              <a:off x="573741" y="411255"/>
              <a:ext cx="7996518" cy="242361"/>
            </a:xfrm>
            <a:prstGeom prst="round2SameRect">
              <a:avLst>
                <a:gd name="adj1" fmla="val 50000"/>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4" name="Content Placeholder 3">
            <a:extLst>
              <a:ext uri="{FF2B5EF4-FFF2-40B4-BE49-F238E27FC236}">
                <a16:creationId xmlns:a16="http://schemas.microsoft.com/office/drawing/2014/main" id="{768F7DF3-02F3-41BF-A060-159BA21B5D03}"/>
              </a:ext>
            </a:extLst>
          </p:cNvPr>
          <p:cNvSpPr>
            <a:spLocks noGrp="1"/>
          </p:cNvSpPr>
          <p:nvPr>
            <p:ph sz="half" idx="2"/>
          </p:nvPr>
        </p:nvSpPr>
        <p:spPr>
          <a:xfrm>
            <a:off x="723900" y="1613334"/>
            <a:ext cx="4224183" cy="2763441"/>
          </a:xfrm>
        </p:spPr>
        <p:txBody>
          <a:bodyPr>
            <a:norm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58967345-DB07-428F-8914-C3F421A8AF4B}"/>
              </a:ext>
            </a:extLst>
          </p:cNvPr>
          <p:cNvSpPr>
            <a:spLocks noGrp="1"/>
          </p:cNvSpPr>
          <p:nvPr>
            <p:ph type="title"/>
          </p:nvPr>
        </p:nvSpPr>
        <p:spPr>
          <a:xfrm>
            <a:off x="723900" y="552450"/>
            <a:ext cx="7696200" cy="715566"/>
          </a:xfrm>
        </p:spPr>
        <p:txBody>
          <a:bodyPr/>
          <a:lstStyle/>
          <a:p>
            <a:r>
              <a:rPr lang="en-US" dirty="0"/>
              <a:t>Click to edit Master title style</a:t>
            </a:r>
          </a:p>
        </p:txBody>
      </p:sp>
    </p:spTree>
    <p:extLst>
      <p:ext uri="{BB962C8B-B14F-4D97-AF65-F5344CB8AC3E}">
        <p14:creationId xmlns:p14="http://schemas.microsoft.com/office/powerpoint/2010/main" val="1907460547"/>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946D3A7E-4420-43DD-A921-3EE022BA5A6C}"/>
              </a:ext>
            </a:extLst>
          </p:cNvPr>
          <p:cNvGrpSpPr/>
          <p:nvPr userDrawn="1"/>
        </p:nvGrpSpPr>
        <p:grpSpPr>
          <a:xfrm>
            <a:off x="573741" y="411255"/>
            <a:ext cx="7996518" cy="4308662"/>
            <a:chOff x="573741" y="411255"/>
            <a:chExt cx="7996518" cy="4308662"/>
          </a:xfrm>
        </p:grpSpPr>
        <p:sp>
          <p:nvSpPr>
            <p:cNvPr id="4" name="Rectángulo: esquinas redondeadas 3">
              <a:extLst>
                <a:ext uri="{FF2B5EF4-FFF2-40B4-BE49-F238E27FC236}">
                  <a16:creationId xmlns:a16="http://schemas.microsoft.com/office/drawing/2014/main" id="{679D0078-42A0-49B7-B7EF-77C968F118D7}"/>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esquinas superiores redondeadas 4">
              <a:extLst>
                <a:ext uri="{FF2B5EF4-FFF2-40B4-BE49-F238E27FC236}">
                  <a16:creationId xmlns:a16="http://schemas.microsoft.com/office/drawing/2014/main" id="{CE4A36A6-5EF8-4741-9491-AA8D79480CBA}"/>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6F52FAA6-37FE-4BF8-A025-8C499C6AE4F3}"/>
              </a:ext>
            </a:extLst>
          </p:cNvPr>
          <p:cNvGrpSpPr/>
          <p:nvPr userDrawn="1"/>
        </p:nvGrpSpPr>
        <p:grpSpPr>
          <a:xfrm>
            <a:off x="573741" y="411255"/>
            <a:ext cx="7996518" cy="4308662"/>
            <a:chOff x="573741" y="411255"/>
            <a:chExt cx="7996518" cy="4308662"/>
          </a:xfrm>
        </p:grpSpPr>
        <p:sp>
          <p:nvSpPr>
            <p:cNvPr id="6" name="Rectángulo: esquinas redondeadas 5">
              <a:extLst>
                <a:ext uri="{FF2B5EF4-FFF2-40B4-BE49-F238E27FC236}">
                  <a16:creationId xmlns:a16="http://schemas.microsoft.com/office/drawing/2014/main" id="{453D7D24-EFC3-4E9D-9F63-85895EFBC3CE}"/>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esquinas superiores redondeadas 6">
              <a:extLst>
                <a:ext uri="{FF2B5EF4-FFF2-40B4-BE49-F238E27FC236}">
                  <a16:creationId xmlns:a16="http://schemas.microsoft.com/office/drawing/2014/main" id="{DE28DBA9-3BAD-4080-82A2-59435B640F46}"/>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Caption">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88EB1C20-F609-40D4-BCD8-BA62D2A384E5}"/>
              </a:ext>
            </a:extLst>
          </p:cNvPr>
          <p:cNvGrpSpPr/>
          <p:nvPr userDrawn="1"/>
        </p:nvGrpSpPr>
        <p:grpSpPr>
          <a:xfrm>
            <a:off x="573741" y="411255"/>
            <a:ext cx="7996518" cy="4308662"/>
            <a:chOff x="573741" y="411255"/>
            <a:chExt cx="7996518" cy="4308662"/>
          </a:xfrm>
        </p:grpSpPr>
        <p:sp>
          <p:nvSpPr>
            <p:cNvPr id="6" name="Rectángulo: esquinas redondeadas 5">
              <a:extLst>
                <a:ext uri="{FF2B5EF4-FFF2-40B4-BE49-F238E27FC236}">
                  <a16:creationId xmlns:a16="http://schemas.microsoft.com/office/drawing/2014/main" id="{ED0A045A-2193-4B5B-97F0-97A35F0B061D}"/>
                </a:ext>
              </a:extLst>
            </p:cNvPr>
            <p:cNvSpPr/>
            <p:nvPr/>
          </p:nvSpPr>
          <p:spPr>
            <a:xfrm>
              <a:off x="573741" y="423582"/>
              <a:ext cx="7996518" cy="4296335"/>
            </a:xfrm>
            <a:prstGeom prst="roundRect">
              <a:avLst>
                <a:gd name="adj" fmla="val 25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esquinas superiores redondeadas 6">
              <a:extLst>
                <a:ext uri="{FF2B5EF4-FFF2-40B4-BE49-F238E27FC236}">
                  <a16:creationId xmlns:a16="http://schemas.microsoft.com/office/drawing/2014/main" id="{11462C55-9072-4419-BF97-D2530EF40228}"/>
                </a:ext>
              </a:extLst>
            </p:cNvPr>
            <p:cNvSpPr/>
            <p:nvPr/>
          </p:nvSpPr>
          <p:spPr>
            <a:xfrm>
              <a:off x="573741" y="411255"/>
              <a:ext cx="7996518" cy="282389"/>
            </a:xfrm>
            <a:prstGeom prst="round2SameRect">
              <a:avLst>
                <a:gd name="adj1" fmla="val 30952"/>
                <a:gd name="adj2" fmla="val 0"/>
              </a:avLst>
            </a:prstGeom>
            <a:gradFill flip="none" rotWithShape="1">
              <a:gsLst>
                <a:gs pos="48000">
                  <a:srgbClr val="C96581"/>
                </a:gs>
                <a:gs pos="22000">
                  <a:schemeClr val="accent2"/>
                </a:gs>
                <a:gs pos="0">
                  <a:schemeClr val="tx1"/>
                </a:gs>
                <a:gs pos="85000">
                  <a:schemeClr val="accent1"/>
                </a:gs>
                <a:gs pos="67000">
                  <a:schemeClr val="accent4">
                    <a:lumMod val="10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Title 1"/>
          <p:cNvSpPr>
            <a:spLocks noGrp="1"/>
          </p:cNvSpPr>
          <p:nvPr>
            <p:ph type="title"/>
          </p:nvPr>
        </p:nvSpPr>
        <p:spPr>
          <a:xfrm>
            <a:off x="723900" y="1276187"/>
            <a:ext cx="3354030" cy="1550425"/>
          </a:xfrm>
        </p:spPr>
        <p:txBody>
          <a:bodyPr anchor="b">
            <a:noAutofit/>
          </a:bodyPr>
          <a:lstStyle>
            <a:lvl1pPr>
              <a:defRPr sz="3500"/>
            </a:lvl1pPr>
          </a:lstStyle>
          <a:p>
            <a:r>
              <a:rPr lang="en-US" dirty="0"/>
              <a:t>Click to edit Master title style</a:t>
            </a:r>
          </a:p>
        </p:txBody>
      </p:sp>
      <p:sp>
        <p:nvSpPr>
          <p:cNvPr id="3" name="Picture Placeholder 2"/>
          <p:cNvSpPr>
            <a:spLocks noGrp="1" noChangeAspect="1"/>
          </p:cNvSpPr>
          <p:nvPr>
            <p:ph type="pic" idx="1"/>
          </p:nvPr>
        </p:nvSpPr>
        <p:spPr>
          <a:xfrm>
            <a:off x="4572000" y="744140"/>
            <a:ext cx="384810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723900" y="3016032"/>
            <a:ext cx="3354030" cy="1121342"/>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gs>
            <a:gs pos="67000">
              <a:schemeClr val="accent1"/>
            </a:gs>
            <a:gs pos="39000">
              <a:schemeClr val="accent4">
                <a:lumMod val="100000"/>
              </a:schemeClr>
            </a:gs>
            <a:gs pos="100000">
              <a:schemeClr val="accent1">
                <a:lumMod val="30000"/>
                <a:lumOff val="70000"/>
              </a:schemeClr>
            </a:gs>
          </a:gsLst>
          <a:lin ang="66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12/7/2024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82" r:id="rId13"/>
  </p:sldLayoutIdLst>
  <p:transition spd="slow">
    <p:wipe dir="r"/>
  </p:transition>
  <p:txStyles>
    <p:titleStyle>
      <a:lvl1pPr algn="l" defTabSz="685800" rtl="0" eaLnBrk="1" latinLnBrk="0" hangingPunct="1">
        <a:lnSpc>
          <a:spcPct val="90000"/>
        </a:lnSpc>
        <a:spcBef>
          <a:spcPct val="0"/>
        </a:spcBef>
        <a:buNone/>
        <a:defRPr sz="3500" b="1" kern="1200">
          <a:solidFill>
            <a:schemeClr val="accent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Rg"/>
                <a:ea typeface="Proxima Nova Rg"/>
                <a:cs typeface="Proxima Nova Rg"/>
                <a:sym typeface="Proxima Nova"/>
              </a:defRPr>
            </a:lvl9pPr>
          </a:lstStyle>
          <a:p>
            <a:endParaRPr/>
          </a:p>
        </p:txBody>
      </p:sp>
    </p:spTree>
    <p:extLst>
      <p:ext uri="{BB962C8B-B14F-4D97-AF65-F5344CB8AC3E}">
        <p14:creationId xmlns:p14="http://schemas.microsoft.com/office/powerpoint/2010/main" val="3534339939"/>
      </p:ext>
    </p:extLst>
  </p:cSld>
  <p:clrMap bg1="lt1" tx1="dk1" bg2="dk2" tx2="lt2" accent1="accent1" accent2="accent2" accent3="accent3" accent4="accent4" accent5="accent5" accent6="accent6" hlink="hlink" folHlink="folHlink"/>
  <p:sldLayoutIdLst>
    <p:sldLayoutId id="2147483680" r:id="rId1"/>
    <p:sldLayoutId id="2147483681" r:id="rId2"/>
  </p:sldLayoutIdLst>
  <p:transition spd="slow">
    <p:wipe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crdownload"/></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1143000" y="748144"/>
            <a:ext cx="6858000" cy="1323418"/>
          </a:xfrm>
        </p:spPr>
        <p:txBody>
          <a:bodyPr/>
          <a:lstStyle/>
          <a:p>
            <a:r>
              <a:rPr lang="en-US" dirty="0">
                <a:solidFill>
                  <a:schemeClr val="accent4"/>
                </a:solidFill>
                <a:latin typeface="Algerian" panose="04020705040A02060702" pitchFamily="82" charset="0"/>
              </a:rPr>
              <a:t>HEALTHCARE</a:t>
            </a:r>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p:txBody>
          <a:bodyPr>
            <a:noAutofit/>
          </a:bodyPr>
          <a:lstStyle/>
          <a:p>
            <a:r>
              <a:rPr lang="en-US" sz="1100" dirty="0">
                <a:solidFill>
                  <a:srgbClr val="AEAE12"/>
                </a:solidFill>
                <a:latin typeface="Algerian" panose="04020705040A02060702" pitchFamily="82" charset="0"/>
                <a:ea typeface="Open Sans" pitchFamily="2" charset="0"/>
                <a:cs typeface="Open Sans" pitchFamily="2" charset="0"/>
              </a:rPr>
              <a:t>*</a:t>
            </a:r>
            <a:r>
              <a:rPr lang="en-US" sz="1100" dirty="0">
                <a:solidFill>
                  <a:srgbClr val="AEAE12"/>
                </a:solidFill>
                <a:latin typeface="Algerian" panose="04020705040A02060702" pitchFamily="82" charset="0"/>
                <a:ea typeface="Open Sans" pitchFamily="2" charset="0"/>
                <a:cs typeface="MV Boli" panose="02000500030200090000" pitchFamily="2" charset="0"/>
              </a:rPr>
              <a:t>Boguda Devendranath * C.Harika * C.Rithvik vinay * Bangaru Prasad * Kiran Anil * Ballalkar Sumalatha</a:t>
            </a:r>
          </a:p>
        </p:txBody>
      </p:sp>
      <p:grpSp>
        <p:nvGrpSpPr>
          <p:cNvPr id="4" name="Grupo 3">
            <a:extLst>
              <a:ext uri="{FF2B5EF4-FFF2-40B4-BE49-F238E27FC236}">
                <a16:creationId xmlns:a16="http://schemas.microsoft.com/office/drawing/2014/main" id="{6A2AB980-517E-4421-B752-26BD47590A0E}"/>
              </a:ext>
            </a:extLst>
          </p:cNvPr>
          <p:cNvGrpSpPr/>
          <p:nvPr/>
        </p:nvGrpSpPr>
        <p:grpSpPr>
          <a:xfrm>
            <a:off x="971585" y="3408071"/>
            <a:ext cx="1382379" cy="883094"/>
            <a:chOff x="971585" y="3414894"/>
            <a:chExt cx="1382379" cy="877267"/>
          </a:xfrm>
        </p:grpSpPr>
        <p:grpSp>
          <p:nvGrpSpPr>
            <p:cNvPr id="53" name="Google Shape;8793;p16">
              <a:extLst>
                <a:ext uri="{FF2B5EF4-FFF2-40B4-BE49-F238E27FC236}">
                  <a16:creationId xmlns:a16="http://schemas.microsoft.com/office/drawing/2014/main" id="{22408F02-5C28-43E3-8E23-5A0E5713158F}"/>
                </a:ext>
              </a:extLst>
            </p:cNvPr>
            <p:cNvGrpSpPr/>
            <p:nvPr/>
          </p:nvGrpSpPr>
          <p:grpSpPr>
            <a:xfrm>
              <a:off x="1428881" y="3414894"/>
              <a:ext cx="469306" cy="467271"/>
              <a:chOff x="3097241" y="2433564"/>
              <a:chExt cx="344883" cy="343387"/>
            </a:xfrm>
            <a:solidFill>
              <a:schemeClr val="bg1"/>
            </a:solidFill>
          </p:grpSpPr>
          <p:sp>
            <p:nvSpPr>
              <p:cNvPr id="54" name="Google Shape;8794;p16">
                <a:extLst>
                  <a:ext uri="{FF2B5EF4-FFF2-40B4-BE49-F238E27FC236}">
                    <a16:creationId xmlns:a16="http://schemas.microsoft.com/office/drawing/2014/main" id="{45F7DCB5-3552-4882-8161-31BACEAA16EF}"/>
                  </a:ext>
                </a:extLst>
              </p:cNvPr>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795;p16">
                <a:extLst>
                  <a:ext uri="{FF2B5EF4-FFF2-40B4-BE49-F238E27FC236}">
                    <a16:creationId xmlns:a16="http://schemas.microsoft.com/office/drawing/2014/main" id="{75DFAA16-AA1A-4758-8A9A-8FC03E98846D}"/>
                  </a:ext>
                </a:extLst>
              </p:cNvPr>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796;p16">
                <a:extLst>
                  <a:ext uri="{FF2B5EF4-FFF2-40B4-BE49-F238E27FC236}">
                    <a16:creationId xmlns:a16="http://schemas.microsoft.com/office/drawing/2014/main" id="{9A73F65A-E246-47CA-A2F0-682C67A67885}"/>
                  </a:ext>
                </a:extLst>
              </p:cNvPr>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797;p16">
                <a:extLst>
                  <a:ext uri="{FF2B5EF4-FFF2-40B4-BE49-F238E27FC236}">
                    <a16:creationId xmlns:a16="http://schemas.microsoft.com/office/drawing/2014/main" id="{0C1CEA0F-0688-4C12-A90C-E7FEABA6C964}"/>
                  </a:ext>
                </a:extLst>
              </p:cNvPr>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798;p16">
                <a:extLst>
                  <a:ext uri="{FF2B5EF4-FFF2-40B4-BE49-F238E27FC236}">
                    <a16:creationId xmlns:a16="http://schemas.microsoft.com/office/drawing/2014/main" id="{E7D4B973-D580-4271-95B3-1AA8445C6220}"/>
                  </a:ext>
                </a:extLst>
              </p:cNvPr>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799;p16">
                <a:extLst>
                  <a:ext uri="{FF2B5EF4-FFF2-40B4-BE49-F238E27FC236}">
                    <a16:creationId xmlns:a16="http://schemas.microsoft.com/office/drawing/2014/main" id="{46D2E7B5-043D-4E43-8CF1-368CE2E34443}"/>
                  </a:ext>
                </a:extLst>
              </p:cNvPr>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800;p16">
                <a:extLst>
                  <a:ext uri="{FF2B5EF4-FFF2-40B4-BE49-F238E27FC236}">
                    <a16:creationId xmlns:a16="http://schemas.microsoft.com/office/drawing/2014/main" id="{466512CC-8F37-4B03-A423-D5F27633FB53}"/>
                  </a:ext>
                </a:extLst>
              </p:cNvPr>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801;p16">
                <a:extLst>
                  <a:ext uri="{FF2B5EF4-FFF2-40B4-BE49-F238E27FC236}">
                    <a16:creationId xmlns:a16="http://schemas.microsoft.com/office/drawing/2014/main" id="{220B5E2A-A81E-4B5C-B959-90DADC0494A7}"/>
                  </a:ext>
                </a:extLst>
              </p:cNvPr>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802;p16">
                <a:extLst>
                  <a:ext uri="{FF2B5EF4-FFF2-40B4-BE49-F238E27FC236}">
                    <a16:creationId xmlns:a16="http://schemas.microsoft.com/office/drawing/2014/main" id="{78DAD599-A2ED-4DC5-8AFF-11AAEB1FF5AE}"/>
                  </a:ext>
                </a:extLst>
              </p:cNvPr>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CuadroTexto 62">
              <a:extLst>
                <a:ext uri="{FF2B5EF4-FFF2-40B4-BE49-F238E27FC236}">
                  <a16:creationId xmlns:a16="http://schemas.microsoft.com/office/drawing/2014/main" id="{393FF0A1-2C1A-47F4-A341-CD4B3FCE0707}"/>
                </a:ext>
              </a:extLst>
            </p:cNvPr>
            <p:cNvSpPr txBox="1"/>
            <p:nvPr/>
          </p:nvSpPr>
          <p:spPr>
            <a:xfrm>
              <a:off x="971585" y="3922829"/>
              <a:ext cx="1382379" cy="369332"/>
            </a:xfrm>
            <a:prstGeom prst="rect">
              <a:avLst/>
            </a:prstGeom>
            <a:noFill/>
          </p:spPr>
          <p:txBody>
            <a:bodyPr wrap="square" rtlCol="0">
              <a:spAutoFit/>
            </a:bodyPr>
            <a:lstStyle/>
            <a:p>
              <a:pPr algn="ctr"/>
              <a:r>
                <a:rPr lang="en-US" b="1" dirty="0">
                  <a:solidFill>
                    <a:schemeClr val="bg1"/>
                  </a:solidFill>
                  <a:latin typeface="+mj-lt"/>
                </a:rPr>
                <a:t>Investment</a:t>
              </a:r>
            </a:p>
          </p:txBody>
        </p:sp>
      </p:grpSp>
      <p:pic>
        <p:nvPicPr>
          <p:cNvPr id="11" name="Picture 10">
            <a:extLst>
              <a:ext uri="{FF2B5EF4-FFF2-40B4-BE49-F238E27FC236}">
                <a16:creationId xmlns:a16="http://schemas.microsoft.com/office/drawing/2014/main" id="{221DFC6D-54E6-2BD4-6AE2-0F4DE88B0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382" y="3160868"/>
            <a:ext cx="1699140" cy="1274355"/>
          </a:xfrm>
          <a:prstGeom prst="rect">
            <a:avLst/>
          </a:prstGeom>
        </p:spPr>
      </p:pic>
      <p:pic>
        <p:nvPicPr>
          <p:cNvPr id="15" name="Picture 14">
            <a:extLst>
              <a:ext uri="{FF2B5EF4-FFF2-40B4-BE49-F238E27FC236}">
                <a16:creationId xmlns:a16="http://schemas.microsoft.com/office/drawing/2014/main" id="{1695F58E-CE00-1027-17F5-BAC02D31C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956" y="3160868"/>
            <a:ext cx="1855751" cy="1354488"/>
          </a:xfrm>
          <a:prstGeom prst="rect">
            <a:avLst/>
          </a:prstGeom>
        </p:spPr>
      </p:pic>
      <p:pic>
        <p:nvPicPr>
          <p:cNvPr id="17" name="Picture 16">
            <a:extLst>
              <a:ext uri="{FF2B5EF4-FFF2-40B4-BE49-F238E27FC236}">
                <a16:creationId xmlns:a16="http://schemas.microsoft.com/office/drawing/2014/main" id="{AD2CB362-DD4E-46C4-F4E0-C3C92E179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141" y="3157331"/>
            <a:ext cx="1742846" cy="1354488"/>
          </a:xfrm>
          <a:prstGeom prst="rect">
            <a:avLst/>
          </a:prstGeom>
        </p:spPr>
      </p:pic>
      <p:pic>
        <p:nvPicPr>
          <p:cNvPr id="19" name="Picture 18">
            <a:extLst>
              <a:ext uri="{FF2B5EF4-FFF2-40B4-BE49-F238E27FC236}">
                <a16:creationId xmlns:a16="http://schemas.microsoft.com/office/drawing/2014/main" id="{2B591095-2379-896E-DF0E-7BBC73B64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421" y="3157331"/>
            <a:ext cx="1815197" cy="1354488"/>
          </a:xfrm>
          <a:prstGeom prst="rect">
            <a:avLst/>
          </a:prstGeom>
        </p:spPr>
      </p:pic>
    </p:spTree>
    <p:extLst>
      <p:ext uri="{BB962C8B-B14F-4D97-AF65-F5344CB8AC3E}">
        <p14:creationId xmlns:p14="http://schemas.microsoft.com/office/powerpoint/2010/main" val="41224272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 presetClass="entr" presetSubtype="1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025F7-6D3D-5443-F356-A3278F118F8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00CB47-7847-9A81-3BC0-44C9A47D97DB}"/>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A sharp decline from </a:t>
            </a:r>
            <a:r>
              <a:rPr lang="en-US" b="1" dirty="0"/>
              <a:t>$2.63 billion in 2016</a:t>
            </a:r>
            <a:r>
              <a:rPr lang="en-US" dirty="0"/>
              <a:t> to </a:t>
            </a:r>
            <a:r>
              <a:rPr lang="en-US" b="1" dirty="0"/>
              <a:t>$73 million in 2017</a:t>
            </a:r>
            <a:r>
              <a:rPr lang="en-US" dirty="0"/>
              <a:t>.</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The healthcare system experienced a staggering drop in financial performance in 2017.</a:t>
            </a:r>
          </a:p>
          <a:p>
            <a:pPr marL="742950" lvl="1" indent="-285750">
              <a:buFont typeface="Arial" panose="020B0604020202020204" pitchFamily="34" charset="0"/>
              <a:buChar char="•"/>
            </a:pPr>
            <a:r>
              <a:rPr lang="en-US" dirty="0"/>
              <a:t>This could result in funding shortfalls, operational challenges, and reduced service delivery capacity.</a:t>
            </a:r>
          </a:p>
          <a:p>
            <a:endParaRPr lang="en-US" dirty="0"/>
          </a:p>
        </p:txBody>
      </p:sp>
      <p:sp>
        <p:nvSpPr>
          <p:cNvPr id="4" name="Title 3">
            <a:extLst>
              <a:ext uri="{FF2B5EF4-FFF2-40B4-BE49-F238E27FC236}">
                <a16:creationId xmlns:a16="http://schemas.microsoft.com/office/drawing/2014/main" id="{4EFD004C-327E-8494-D92B-5B2A6C06293A}"/>
              </a:ext>
            </a:extLst>
          </p:cNvPr>
          <p:cNvSpPr>
            <a:spLocks noGrp="1"/>
          </p:cNvSpPr>
          <p:nvPr>
            <p:ph type="title"/>
          </p:nvPr>
        </p:nvSpPr>
        <p:spPr>
          <a:xfrm>
            <a:off x="723900" y="552450"/>
            <a:ext cx="7696200" cy="715566"/>
          </a:xfrm>
        </p:spPr>
        <p:txBody>
          <a:bodyPr>
            <a:normAutofit/>
          </a:bodyPr>
          <a:lstStyle/>
          <a:p>
            <a:r>
              <a:rPr lang="en-US" b="1" dirty="0"/>
              <a:t>Net Patient Revenue</a:t>
            </a:r>
            <a:endParaRPr lang="en-US" dirty="0"/>
          </a:p>
        </p:txBody>
      </p:sp>
      <p:grpSp>
        <p:nvGrpSpPr>
          <p:cNvPr id="3" name="Grupo 2">
            <a:extLst>
              <a:ext uri="{FF2B5EF4-FFF2-40B4-BE49-F238E27FC236}">
                <a16:creationId xmlns:a16="http://schemas.microsoft.com/office/drawing/2014/main" id="{2C9714E2-B780-AF96-A7CB-7C0B3AD2C402}"/>
              </a:ext>
            </a:extLst>
          </p:cNvPr>
          <p:cNvGrpSpPr/>
          <p:nvPr/>
        </p:nvGrpSpPr>
        <p:grpSpPr>
          <a:xfrm>
            <a:off x="6333563" y="3189831"/>
            <a:ext cx="1682726" cy="1272819"/>
            <a:chOff x="6333563" y="3189831"/>
            <a:chExt cx="1682726" cy="1272819"/>
          </a:xfrm>
        </p:grpSpPr>
        <p:sp>
          <p:nvSpPr>
            <p:cNvPr id="24" name="Rectangle: Top Corners One Rounded and One Snipped 6">
              <a:extLst>
                <a:ext uri="{FF2B5EF4-FFF2-40B4-BE49-F238E27FC236}">
                  <a16:creationId xmlns:a16="http://schemas.microsoft.com/office/drawing/2014/main" id="{B464B9F1-896B-BE85-A98F-73311E277247}"/>
                </a:ext>
              </a:extLst>
            </p:cNvPr>
            <p:cNvSpPr/>
            <p:nvPr/>
          </p:nvSpPr>
          <p:spPr>
            <a:xfrm flipH="1">
              <a:off x="6333563" y="3189831"/>
              <a:ext cx="1682726" cy="1229285"/>
            </a:xfrm>
            <a:prstGeom prst="snipRoundRect">
              <a:avLst>
                <a:gd name="adj1" fmla="val 16667"/>
                <a:gd name="adj2" fmla="val 36388"/>
              </a:avLst>
            </a:prstGeom>
            <a:solidFill>
              <a:schemeClr val="accent2"/>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CuadroTexto 28">
              <a:extLst>
                <a:ext uri="{FF2B5EF4-FFF2-40B4-BE49-F238E27FC236}">
                  <a16:creationId xmlns:a16="http://schemas.microsoft.com/office/drawing/2014/main" id="{16709393-565E-049F-0375-8762D99574C6}"/>
                </a:ext>
              </a:extLst>
            </p:cNvPr>
            <p:cNvSpPr txBox="1"/>
            <p:nvPr/>
          </p:nvSpPr>
          <p:spPr>
            <a:xfrm>
              <a:off x="6521096" y="3398864"/>
              <a:ext cx="1333038" cy="369332"/>
            </a:xfrm>
            <a:prstGeom prst="rect">
              <a:avLst/>
            </a:prstGeom>
            <a:noFill/>
          </p:spPr>
          <p:txBody>
            <a:bodyPr wrap="square" rtlCol="0">
              <a:spAutoFit/>
            </a:bodyPr>
            <a:lstStyle/>
            <a:p>
              <a:pPr algn="ctr"/>
              <a:r>
                <a:rPr lang="en-US" b="1" dirty="0">
                  <a:solidFill>
                    <a:schemeClr val="bg1"/>
                  </a:solidFill>
                  <a:latin typeface="+mj-lt"/>
                </a:rPr>
                <a:t>2017</a:t>
              </a:r>
            </a:p>
          </p:txBody>
        </p:sp>
        <p:sp>
          <p:nvSpPr>
            <p:cNvPr id="41" name="CuadroTexto 40">
              <a:extLst>
                <a:ext uri="{FF2B5EF4-FFF2-40B4-BE49-F238E27FC236}">
                  <a16:creationId xmlns:a16="http://schemas.microsoft.com/office/drawing/2014/main" id="{7C4B41A1-3683-ADAC-C4AA-0FBB70F66638}"/>
                </a:ext>
              </a:extLst>
            </p:cNvPr>
            <p:cNvSpPr txBox="1"/>
            <p:nvPr/>
          </p:nvSpPr>
          <p:spPr>
            <a:xfrm>
              <a:off x="6521096" y="3754764"/>
              <a:ext cx="1333038" cy="707886"/>
            </a:xfrm>
            <a:prstGeom prst="rect">
              <a:avLst/>
            </a:prstGeom>
            <a:noFill/>
          </p:spPr>
          <p:txBody>
            <a:bodyPr wrap="square" lIns="91440" tIns="45720" rIns="91440" bIns="45720" rtlCol="0" anchor="t">
              <a:spAutoFit/>
            </a:bodyPr>
            <a:lstStyle/>
            <a:p>
              <a:pPr algn="ctr"/>
              <a:r>
                <a:rPr lang="es-ES" sz="2000" b="1" dirty="0">
                  <a:solidFill>
                    <a:schemeClr val="bg1"/>
                  </a:solidFill>
                  <a:latin typeface="+mj-lt"/>
                </a:rPr>
                <a:t>$73 </a:t>
              </a:r>
              <a:r>
                <a:rPr lang="es-ES" sz="2000" b="1" dirty="0" err="1">
                  <a:solidFill>
                    <a:schemeClr val="bg1"/>
                  </a:solidFill>
                  <a:latin typeface="+mj-lt"/>
                </a:rPr>
                <a:t>Million</a:t>
              </a:r>
              <a:endParaRPr lang="es-ES" sz="2000" b="1" dirty="0">
                <a:solidFill>
                  <a:schemeClr val="bg1"/>
                </a:solidFill>
                <a:latin typeface="+mj-lt"/>
              </a:endParaRPr>
            </a:p>
          </p:txBody>
        </p:sp>
      </p:grpSp>
      <p:grpSp>
        <p:nvGrpSpPr>
          <p:cNvPr id="2" name="Grupo 1">
            <a:extLst>
              <a:ext uri="{FF2B5EF4-FFF2-40B4-BE49-F238E27FC236}">
                <a16:creationId xmlns:a16="http://schemas.microsoft.com/office/drawing/2014/main" id="{C1D25572-4A5A-C8DC-CEDE-1E505FB1699C}"/>
              </a:ext>
            </a:extLst>
          </p:cNvPr>
          <p:cNvGrpSpPr/>
          <p:nvPr/>
        </p:nvGrpSpPr>
        <p:grpSpPr>
          <a:xfrm>
            <a:off x="6012554" y="1082647"/>
            <a:ext cx="2350120" cy="1742584"/>
            <a:chOff x="6012554" y="1082647"/>
            <a:chExt cx="2350120" cy="1742584"/>
          </a:xfrm>
        </p:grpSpPr>
        <p:sp>
          <p:nvSpPr>
            <p:cNvPr id="23" name="Rectangle: Top Corners One Rounded and One Snipped 6">
              <a:extLst>
                <a:ext uri="{FF2B5EF4-FFF2-40B4-BE49-F238E27FC236}">
                  <a16:creationId xmlns:a16="http://schemas.microsoft.com/office/drawing/2014/main" id="{A558BE20-BE07-F97B-0E8A-2978A11926E3}"/>
                </a:ext>
              </a:extLst>
            </p:cNvPr>
            <p:cNvSpPr/>
            <p:nvPr/>
          </p:nvSpPr>
          <p:spPr>
            <a:xfrm flipH="1">
              <a:off x="6012554" y="1082647"/>
              <a:ext cx="2350120" cy="1742584"/>
            </a:xfrm>
            <a:prstGeom prst="snipRoundRect">
              <a:avLst>
                <a:gd name="adj1" fmla="val 16667"/>
                <a:gd name="adj2" fmla="val 36388"/>
              </a:avLst>
            </a:prstGeom>
            <a:solidFill>
              <a:schemeClr val="accent1"/>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1" name="CuadroTexto 30">
              <a:extLst>
                <a:ext uri="{FF2B5EF4-FFF2-40B4-BE49-F238E27FC236}">
                  <a16:creationId xmlns:a16="http://schemas.microsoft.com/office/drawing/2014/main" id="{7DC63616-DBB6-95B8-11C4-C7B8DC8BFA32}"/>
                </a:ext>
              </a:extLst>
            </p:cNvPr>
            <p:cNvSpPr txBox="1"/>
            <p:nvPr/>
          </p:nvSpPr>
          <p:spPr>
            <a:xfrm>
              <a:off x="6358939" y="1765178"/>
              <a:ext cx="1657350" cy="369332"/>
            </a:xfrm>
            <a:prstGeom prst="rect">
              <a:avLst/>
            </a:prstGeom>
            <a:noFill/>
          </p:spPr>
          <p:txBody>
            <a:bodyPr wrap="square" lIns="91440" tIns="45720" rIns="91440" bIns="45720" rtlCol="0" anchor="t">
              <a:spAutoFit/>
            </a:bodyPr>
            <a:lstStyle/>
            <a:p>
              <a:pPr algn="ctr"/>
              <a:r>
                <a:rPr lang="en-US" b="1" dirty="0">
                  <a:solidFill>
                    <a:schemeClr val="bg1"/>
                  </a:solidFill>
                  <a:latin typeface="+mj-lt"/>
                </a:rPr>
                <a:t>2016</a:t>
              </a:r>
            </a:p>
          </p:txBody>
        </p:sp>
        <p:sp>
          <p:nvSpPr>
            <p:cNvPr id="52" name="CuadroTexto 51">
              <a:extLst>
                <a:ext uri="{FF2B5EF4-FFF2-40B4-BE49-F238E27FC236}">
                  <a16:creationId xmlns:a16="http://schemas.microsoft.com/office/drawing/2014/main" id="{905885FF-9988-302F-BAED-E404C602785E}"/>
                </a:ext>
              </a:extLst>
            </p:cNvPr>
            <p:cNvSpPr txBox="1"/>
            <p:nvPr/>
          </p:nvSpPr>
          <p:spPr>
            <a:xfrm>
              <a:off x="6358939" y="2118350"/>
              <a:ext cx="1657350" cy="545816"/>
            </a:xfrm>
            <a:prstGeom prst="rect">
              <a:avLst/>
            </a:prstGeom>
            <a:noFill/>
          </p:spPr>
          <p:txBody>
            <a:bodyPr wrap="square" lIns="91440" tIns="45720" rIns="91440" bIns="45720" rtlCol="0" anchor="t">
              <a:noAutofit/>
            </a:bodyPr>
            <a:lstStyle/>
            <a:p>
              <a:pPr algn="ctr"/>
              <a:r>
                <a:rPr lang="en-US" sz="1600" b="1" dirty="0">
                  <a:solidFill>
                    <a:schemeClr val="bg1"/>
                  </a:solidFill>
                </a:rPr>
                <a:t>$2.63 Billion</a:t>
              </a:r>
              <a:endParaRPr lang="es-ES" sz="1600" b="1" dirty="0"/>
            </a:p>
          </p:txBody>
        </p:sp>
        <p:grpSp>
          <p:nvGrpSpPr>
            <p:cNvPr id="20" name="Google Shape;11415;p20">
              <a:extLst>
                <a:ext uri="{FF2B5EF4-FFF2-40B4-BE49-F238E27FC236}">
                  <a16:creationId xmlns:a16="http://schemas.microsoft.com/office/drawing/2014/main" id="{CFBC9C79-8058-7CE5-29B4-91471C7B5819}"/>
                </a:ext>
              </a:extLst>
            </p:cNvPr>
            <p:cNvGrpSpPr/>
            <p:nvPr/>
          </p:nvGrpSpPr>
          <p:grpSpPr>
            <a:xfrm>
              <a:off x="7074283" y="1258942"/>
              <a:ext cx="226661" cy="363467"/>
              <a:chOff x="5211031" y="1969108"/>
              <a:chExt cx="226661" cy="363467"/>
            </a:xfrm>
            <a:solidFill>
              <a:schemeClr val="bg1"/>
            </a:solidFill>
          </p:grpSpPr>
          <p:sp>
            <p:nvSpPr>
              <p:cNvPr id="21" name="Google Shape;11416;p20">
                <a:extLst>
                  <a:ext uri="{FF2B5EF4-FFF2-40B4-BE49-F238E27FC236}">
                    <a16:creationId xmlns:a16="http://schemas.microsoft.com/office/drawing/2014/main" id="{5B48CC6B-3210-F785-7240-9B8B5E56464F}"/>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1417;p20">
                <a:extLst>
                  <a:ext uri="{FF2B5EF4-FFF2-40B4-BE49-F238E27FC236}">
                    <a16:creationId xmlns:a16="http://schemas.microsoft.com/office/drawing/2014/main" id="{12AB1A0E-3C82-F62C-C7EB-8E24F365A3B4}"/>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21677195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A4CA3-BA2E-3EC3-C4E3-B137F79CD9C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22FC681-5C10-9316-8EA0-116FC1C19C39}"/>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The trend shows a dramatic revenue decrease between 2016 and 2017, with no revenue reported for the blank category.</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This highlights significant instability in revenue generation. Causes could include reduced patient admissions, closure of facilities, or errors in reporting.</a:t>
            </a:r>
          </a:p>
          <a:p>
            <a:endParaRPr lang="en-US" dirty="0"/>
          </a:p>
        </p:txBody>
      </p:sp>
      <p:sp>
        <p:nvSpPr>
          <p:cNvPr id="4" name="Title 3">
            <a:extLst>
              <a:ext uri="{FF2B5EF4-FFF2-40B4-BE49-F238E27FC236}">
                <a16:creationId xmlns:a16="http://schemas.microsoft.com/office/drawing/2014/main" id="{5F3C89E4-4EA4-3AA1-A9E7-F5CE2B590AC1}"/>
              </a:ext>
            </a:extLst>
          </p:cNvPr>
          <p:cNvSpPr>
            <a:spLocks noGrp="1"/>
          </p:cNvSpPr>
          <p:nvPr>
            <p:ph type="title"/>
          </p:nvPr>
        </p:nvSpPr>
        <p:spPr>
          <a:xfrm>
            <a:off x="723900" y="552450"/>
            <a:ext cx="7696200" cy="715566"/>
          </a:xfrm>
        </p:spPr>
        <p:txBody>
          <a:bodyPr>
            <a:normAutofit/>
          </a:bodyPr>
          <a:lstStyle/>
          <a:p>
            <a:r>
              <a:rPr lang="en-US" b="1" dirty="0"/>
              <a:t>Revenue Trend</a:t>
            </a:r>
            <a:endParaRPr lang="en-US" dirty="0"/>
          </a:p>
        </p:txBody>
      </p:sp>
      <p:grpSp>
        <p:nvGrpSpPr>
          <p:cNvPr id="3" name="Grupo 2">
            <a:extLst>
              <a:ext uri="{FF2B5EF4-FFF2-40B4-BE49-F238E27FC236}">
                <a16:creationId xmlns:a16="http://schemas.microsoft.com/office/drawing/2014/main" id="{ADFC4786-C7B7-01A0-D256-4CFA7E3231CE}"/>
              </a:ext>
            </a:extLst>
          </p:cNvPr>
          <p:cNvGrpSpPr/>
          <p:nvPr/>
        </p:nvGrpSpPr>
        <p:grpSpPr>
          <a:xfrm>
            <a:off x="6521096" y="3398864"/>
            <a:ext cx="1333038" cy="817565"/>
            <a:chOff x="6521096" y="3398864"/>
            <a:chExt cx="1333038" cy="817565"/>
          </a:xfrm>
        </p:grpSpPr>
        <p:sp>
          <p:nvSpPr>
            <p:cNvPr id="29" name="CuadroTexto 28">
              <a:extLst>
                <a:ext uri="{FF2B5EF4-FFF2-40B4-BE49-F238E27FC236}">
                  <a16:creationId xmlns:a16="http://schemas.microsoft.com/office/drawing/2014/main" id="{EA4A4712-1E09-7A95-C17A-BB29FDD5AE35}"/>
                </a:ext>
              </a:extLst>
            </p:cNvPr>
            <p:cNvSpPr txBox="1"/>
            <p:nvPr/>
          </p:nvSpPr>
          <p:spPr>
            <a:xfrm>
              <a:off x="6521096" y="3398864"/>
              <a:ext cx="1333038" cy="369332"/>
            </a:xfrm>
            <a:prstGeom prst="rect">
              <a:avLst/>
            </a:prstGeom>
            <a:noFill/>
          </p:spPr>
          <p:txBody>
            <a:bodyPr wrap="square" rtlCol="0">
              <a:spAutoFit/>
            </a:bodyPr>
            <a:lstStyle/>
            <a:p>
              <a:pPr algn="ctr"/>
              <a:r>
                <a:rPr lang="en-US" b="1" dirty="0">
                  <a:solidFill>
                    <a:schemeClr val="bg1"/>
                  </a:solidFill>
                  <a:latin typeface="+mj-lt"/>
                </a:rPr>
                <a:t>Costs</a:t>
              </a:r>
            </a:p>
          </p:txBody>
        </p:sp>
        <p:sp>
          <p:nvSpPr>
            <p:cNvPr id="41" name="CuadroTexto 40">
              <a:extLst>
                <a:ext uri="{FF2B5EF4-FFF2-40B4-BE49-F238E27FC236}">
                  <a16:creationId xmlns:a16="http://schemas.microsoft.com/office/drawing/2014/main" id="{8CB7D9B7-1150-7C13-BB9B-6BF2067E9319}"/>
                </a:ext>
              </a:extLst>
            </p:cNvPr>
            <p:cNvSpPr txBox="1"/>
            <p:nvPr/>
          </p:nvSpPr>
          <p:spPr>
            <a:xfrm>
              <a:off x="6521096" y="3754764"/>
              <a:ext cx="1333038" cy="461665"/>
            </a:xfrm>
            <a:prstGeom prst="rect">
              <a:avLst/>
            </a:prstGeom>
            <a:noFill/>
          </p:spPr>
          <p:txBody>
            <a:bodyPr wrap="square" lIns="91440" tIns="45720" rIns="91440" bIns="45720" rtlCol="0" anchor="t">
              <a:spAutoFit/>
            </a:bodyPr>
            <a:lstStyle/>
            <a:p>
              <a:pPr algn="ctr"/>
              <a:r>
                <a:rPr lang="es-ES" sz="2400" b="1" dirty="0">
                  <a:solidFill>
                    <a:schemeClr val="bg1"/>
                  </a:solidFill>
                  <a:latin typeface="+mj-lt"/>
                </a:rPr>
                <a:t>$750 K</a:t>
              </a:r>
            </a:p>
          </p:txBody>
        </p:sp>
      </p:grpSp>
    </p:spTree>
    <p:extLst>
      <p:ext uri="{BB962C8B-B14F-4D97-AF65-F5344CB8AC3E}">
        <p14:creationId xmlns:p14="http://schemas.microsoft.com/office/powerpoint/2010/main" val="1221613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F54D4-505F-2A37-2057-D1BEE4F111D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4BF4115-666F-32F6-C4F6-0859A1551876}"/>
              </a:ext>
            </a:extLst>
          </p:cNvPr>
          <p:cNvSpPr>
            <a:spLocks noGrp="1"/>
          </p:cNvSpPr>
          <p:nvPr>
            <p:ph sz="half" idx="2"/>
          </p:nvPr>
        </p:nvSpPr>
        <p:spPr>
          <a:xfrm>
            <a:off x="723900" y="1613334"/>
            <a:ext cx="4224183" cy="2763441"/>
          </a:xfrm>
        </p:spPr>
        <p:txBody>
          <a:bodyPr>
            <a:noAutofit/>
          </a:bodyPr>
          <a:lstStyle/>
          <a:p>
            <a:r>
              <a:rPr lang="en-US" b="1" dirty="0"/>
              <a:t>Observation</a:t>
            </a:r>
            <a:r>
              <a:rPr lang="en-US" dirty="0"/>
              <a:t>:</a:t>
            </a:r>
          </a:p>
          <a:p>
            <a:pPr marL="742950" lvl="1" indent="-285750">
              <a:buFont typeface="Arial" panose="020B0604020202020204" pitchFamily="34" charset="0"/>
              <a:buChar char="•"/>
            </a:pPr>
            <a:r>
              <a:rPr lang="en-US" dirty="0"/>
              <a:t>Total hospitals: </a:t>
            </a:r>
            <a:r>
              <a:rPr lang="en-US" b="1" dirty="0"/>
              <a:t>451</a:t>
            </a:r>
            <a:r>
              <a:rPr lang="en-US" dirty="0"/>
              <a:t>.</a:t>
            </a:r>
          </a:p>
          <a:p>
            <a:pPr marL="742950" lvl="1" indent="-285750">
              <a:buFont typeface="Arial" panose="020B0604020202020204" pitchFamily="34" charset="0"/>
              <a:buChar char="•"/>
            </a:pPr>
            <a:r>
              <a:rPr lang="en-US" dirty="0"/>
              <a:t>Revenue leaders include </a:t>
            </a:r>
            <a:r>
              <a:rPr lang="en-US" b="1" dirty="0"/>
              <a:t>State Hospitals ($3.2 billion gross inpatient)</a:t>
            </a:r>
            <a:r>
              <a:rPr lang="en-US" dirty="0"/>
              <a:t> and </a:t>
            </a:r>
            <a:r>
              <a:rPr lang="en-US" b="1" dirty="0"/>
              <a:t>Comparable Hospitals ($6.4 billion gross inpatient)</a:t>
            </a:r>
            <a:r>
              <a:rPr lang="en-US" dirty="0"/>
              <a:t>.</a:t>
            </a:r>
          </a:p>
          <a:p>
            <a:r>
              <a:rPr lang="en-US" b="1" dirty="0"/>
              <a:t>Outcome</a:t>
            </a:r>
            <a:r>
              <a:rPr lang="en-US" dirty="0"/>
              <a:t>:</a:t>
            </a:r>
          </a:p>
          <a:p>
            <a:pPr marL="742950" lvl="1" indent="-285750">
              <a:buFont typeface="Arial" panose="020B0604020202020204" pitchFamily="34" charset="0"/>
              <a:buChar char="•"/>
            </a:pPr>
            <a:r>
              <a:rPr lang="en-US" dirty="0"/>
              <a:t>State hospitals and Comparable hospitals dominate in revenue, with Comparable Hospitals contributing significantly more.</a:t>
            </a:r>
          </a:p>
          <a:p>
            <a:pPr marL="742950" lvl="1" indent="-285750">
              <a:buFont typeface="Arial" panose="020B0604020202020204" pitchFamily="34" charset="0"/>
              <a:buChar char="•"/>
            </a:pPr>
            <a:r>
              <a:rPr lang="en-US" dirty="0"/>
              <a:t>Church and district hospitals show negligible contributions, highlighting a disparity in revenue distribution.</a:t>
            </a:r>
          </a:p>
          <a:p>
            <a:endParaRPr lang="en-US" dirty="0"/>
          </a:p>
        </p:txBody>
      </p:sp>
      <p:sp>
        <p:nvSpPr>
          <p:cNvPr id="4" name="Title 3">
            <a:extLst>
              <a:ext uri="{FF2B5EF4-FFF2-40B4-BE49-F238E27FC236}">
                <a16:creationId xmlns:a16="http://schemas.microsoft.com/office/drawing/2014/main" id="{9F28F30C-95F2-3DDB-9B06-B459260A06E3}"/>
              </a:ext>
            </a:extLst>
          </p:cNvPr>
          <p:cNvSpPr>
            <a:spLocks noGrp="1"/>
          </p:cNvSpPr>
          <p:nvPr>
            <p:ph type="title"/>
          </p:nvPr>
        </p:nvSpPr>
        <p:spPr>
          <a:xfrm>
            <a:off x="723900" y="552450"/>
            <a:ext cx="7696200" cy="715566"/>
          </a:xfrm>
        </p:spPr>
        <p:txBody>
          <a:bodyPr>
            <a:normAutofit fontScale="90000"/>
          </a:bodyPr>
          <a:lstStyle/>
          <a:p>
            <a:r>
              <a:rPr lang="en-US" b="1" dirty="0"/>
              <a:t>State-Wise Number of Hospitals/Revenue</a:t>
            </a:r>
            <a:endParaRPr lang="en-US" dirty="0"/>
          </a:p>
        </p:txBody>
      </p:sp>
    </p:spTree>
    <p:extLst>
      <p:ext uri="{BB962C8B-B14F-4D97-AF65-F5344CB8AC3E}">
        <p14:creationId xmlns:p14="http://schemas.microsoft.com/office/powerpoint/2010/main" val="699217995"/>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9B25C-39A8-2F3B-5620-1703C923BD8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29B316-5EE6-D1EA-3C1C-395E36ABA4D6}"/>
              </a:ext>
            </a:extLst>
          </p:cNvPr>
          <p:cNvSpPr>
            <a:spLocks noGrp="1"/>
          </p:cNvSpPr>
          <p:nvPr>
            <p:ph sz="half" idx="2"/>
          </p:nvPr>
        </p:nvSpPr>
        <p:spPr>
          <a:xfrm>
            <a:off x="723900" y="1613334"/>
            <a:ext cx="4224183" cy="2763441"/>
          </a:xfrm>
        </p:spPr>
        <p:txBody>
          <a:bodyPr>
            <a:noAutofit/>
          </a:bodyPr>
          <a:lstStyle/>
          <a:p>
            <a:r>
              <a:rPr lang="en-US" b="1" dirty="0"/>
              <a:t>Observation</a:t>
            </a:r>
            <a:r>
              <a:rPr lang="en-US" dirty="0"/>
              <a:t>:</a:t>
            </a:r>
          </a:p>
          <a:p>
            <a:pPr marL="742950" lvl="1" indent="-285750">
              <a:buFont typeface="Arial" panose="020B0604020202020204" pitchFamily="34" charset="0"/>
              <a:buChar char="•"/>
            </a:pPr>
            <a:r>
              <a:rPr lang="en-US" dirty="0"/>
              <a:t>Comparable hospitals generate the highest revenue ($6.4 billion inpatient, $3.8 billion outpatient).</a:t>
            </a:r>
          </a:p>
          <a:p>
            <a:pPr marL="742950" lvl="1" indent="-285750">
              <a:buFont typeface="Arial" panose="020B0604020202020204" pitchFamily="34" charset="0"/>
              <a:buChar char="•"/>
            </a:pPr>
            <a:r>
              <a:rPr lang="en-US" dirty="0"/>
              <a:t>Outpatient revenue is consistently lower across all hospital types.</a:t>
            </a:r>
          </a:p>
          <a:p>
            <a:r>
              <a:rPr lang="en-US" b="1" dirty="0"/>
              <a:t>Outcome</a:t>
            </a:r>
            <a:r>
              <a:rPr lang="en-US" dirty="0"/>
              <a:t>:</a:t>
            </a:r>
          </a:p>
          <a:p>
            <a:pPr marL="742950" lvl="1" indent="-285750">
              <a:buFont typeface="Arial" panose="020B0604020202020204" pitchFamily="34" charset="0"/>
              <a:buChar char="•"/>
            </a:pPr>
            <a:r>
              <a:rPr lang="en-US" dirty="0"/>
              <a:t>Focus on optimizing outpatient services could boost revenue further, as inpatient services dominate current income.</a:t>
            </a:r>
          </a:p>
          <a:p>
            <a:endParaRPr lang="en-US" dirty="0"/>
          </a:p>
        </p:txBody>
      </p:sp>
      <p:sp>
        <p:nvSpPr>
          <p:cNvPr id="4" name="Title 3">
            <a:extLst>
              <a:ext uri="{FF2B5EF4-FFF2-40B4-BE49-F238E27FC236}">
                <a16:creationId xmlns:a16="http://schemas.microsoft.com/office/drawing/2014/main" id="{405F96F5-7F14-94BA-BA7B-B89D74FBC57C}"/>
              </a:ext>
            </a:extLst>
          </p:cNvPr>
          <p:cNvSpPr>
            <a:spLocks noGrp="1"/>
          </p:cNvSpPr>
          <p:nvPr>
            <p:ph type="title"/>
          </p:nvPr>
        </p:nvSpPr>
        <p:spPr>
          <a:xfrm>
            <a:off x="723900" y="552450"/>
            <a:ext cx="7696200" cy="715566"/>
          </a:xfrm>
        </p:spPr>
        <p:txBody>
          <a:bodyPr>
            <a:normAutofit/>
          </a:bodyPr>
          <a:lstStyle/>
          <a:p>
            <a:r>
              <a:rPr lang="en-US" b="1" dirty="0"/>
              <a:t>Type of Hospital Revenue</a:t>
            </a:r>
            <a:endParaRPr lang="en-US" dirty="0"/>
          </a:p>
        </p:txBody>
      </p:sp>
    </p:spTree>
    <p:extLst>
      <p:ext uri="{BB962C8B-B14F-4D97-AF65-F5344CB8AC3E}">
        <p14:creationId xmlns:p14="http://schemas.microsoft.com/office/powerpoint/2010/main" val="2790660600"/>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63084-4F32-E50F-4CC3-B6202B97881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993E7DF-1917-DF7B-C613-1C8D2D1F3C3D}"/>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These metrics are not explicitly displayed in the dashboard.</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Without specific month-to-date or year-to-date details, trends over shorter periods cannot be assessed.</a:t>
            </a:r>
          </a:p>
          <a:p>
            <a:pPr marL="742950" lvl="1" indent="-285750">
              <a:buFont typeface="Arial" panose="020B0604020202020204" pitchFamily="34" charset="0"/>
              <a:buChar char="•"/>
            </a:pPr>
            <a:r>
              <a:rPr lang="en-US" dirty="0"/>
              <a:t>Adding these metrics could help track revenue performance in real time.</a:t>
            </a:r>
          </a:p>
          <a:p>
            <a:endParaRPr lang="en-US" dirty="0"/>
          </a:p>
        </p:txBody>
      </p:sp>
      <p:sp>
        <p:nvSpPr>
          <p:cNvPr id="4" name="Title 3">
            <a:extLst>
              <a:ext uri="{FF2B5EF4-FFF2-40B4-BE49-F238E27FC236}">
                <a16:creationId xmlns:a16="http://schemas.microsoft.com/office/drawing/2014/main" id="{7492129A-BAD2-A61A-6053-36C46E0D5AD6}"/>
              </a:ext>
            </a:extLst>
          </p:cNvPr>
          <p:cNvSpPr>
            <a:spLocks noGrp="1"/>
          </p:cNvSpPr>
          <p:nvPr>
            <p:ph type="title"/>
          </p:nvPr>
        </p:nvSpPr>
        <p:spPr>
          <a:xfrm>
            <a:off x="723900" y="552450"/>
            <a:ext cx="7696200" cy="715566"/>
          </a:xfrm>
        </p:spPr>
        <p:txBody>
          <a:bodyPr>
            <a:normAutofit/>
          </a:bodyPr>
          <a:lstStyle/>
          <a:p>
            <a:r>
              <a:rPr lang="en-US" b="1" dirty="0"/>
              <a:t>MTD/QTD/YTD Revenue</a:t>
            </a:r>
            <a:endParaRPr lang="en-US" dirty="0"/>
          </a:p>
        </p:txBody>
      </p:sp>
      <p:grpSp>
        <p:nvGrpSpPr>
          <p:cNvPr id="2" name="Grupo 1">
            <a:extLst>
              <a:ext uri="{FF2B5EF4-FFF2-40B4-BE49-F238E27FC236}">
                <a16:creationId xmlns:a16="http://schemas.microsoft.com/office/drawing/2014/main" id="{6070C83C-65A0-874E-9BE7-61D01B306797}"/>
              </a:ext>
            </a:extLst>
          </p:cNvPr>
          <p:cNvGrpSpPr/>
          <p:nvPr/>
        </p:nvGrpSpPr>
        <p:grpSpPr>
          <a:xfrm>
            <a:off x="6358939" y="1258942"/>
            <a:ext cx="1657350" cy="1405224"/>
            <a:chOff x="6358939" y="1258942"/>
            <a:chExt cx="1657350" cy="1405224"/>
          </a:xfrm>
        </p:grpSpPr>
        <p:sp>
          <p:nvSpPr>
            <p:cNvPr id="31" name="CuadroTexto 30">
              <a:extLst>
                <a:ext uri="{FF2B5EF4-FFF2-40B4-BE49-F238E27FC236}">
                  <a16:creationId xmlns:a16="http://schemas.microsoft.com/office/drawing/2014/main" id="{2F1EF612-62A6-A8F2-C00E-FC567FAF77DE}"/>
                </a:ext>
              </a:extLst>
            </p:cNvPr>
            <p:cNvSpPr txBox="1"/>
            <p:nvPr/>
          </p:nvSpPr>
          <p:spPr>
            <a:xfrm>
              <a:off x="6358939" y="1765178"/>
              <a:ext cx="1657350" cy="369332"/>
            </a:xfrm>
            <a:prstGeom prst="rect">
              <a:avLst/>
            </a:prstGeom>
            <a:noFill/>
          </p:spPr>
          <p:txBody>
            <a:bodyPr wrap="square" lIns="91440" tIns="45720" rIns="91440" bIns="45720" rtlCol="0" anchor="t">
              <a:spAutoFit/>
            </a:bodyPr>
            <a:lstStyle/>
            <a:p>
              <a:pPr algn="ctr"/>
              <a:r>
                <a:rPr lang="en-US" b="1" dirty="0">
                  <a:solidFill>
                    <a:schemeClr val="bg1"/>
                  </a:solidFill>
                  <a:latin typeface="+mj-lt"/>
                </a:rPr>
                <a:t>Revenue</a:t>
              </a:r>
            </a:p>
          </p:txBody>
        </p:sp>
        <p:sp>
          <p:nvSpPr>
            <p:cNvPr id="52" name="CuadroTexto 51">
              <a:extLst>
                <a:ext uri="{FF2B5EF4-FFF2-40B4-BE49-F238E27FC236}">
                  <a16:creationId xmlns:a16="http://schemas.microsoft.com/office/drawing/2014/main" id="{B0040416-013A-239F-D155-AAC8731FF648}"/>
                </a:ext>
              </a:extLst>
            </p:cNvPr>
            <p:cNvSpPr txBox="1"/>
            <p:nvPr/>
          </p:nvSpPr>
          <p:spPr>
            <a:xfrm>
              <a:off x="6358939" y="2118350"/>
              <a:ext cx="1657350" cy="545816"/>
            </a:xfrm>
            <a:prstGeom prst="rect">
              <a:avLst/>
            </a:prstGeom>
            <a:noFill/>
          </p:spPr>
          <p:txBody>
            <a:bodyPr wrap="square" lIns="91440" tIns="45720" rIns="91440" bIns="45720" rtlCol="0" anchor="t">
              <a:noAutofit/>
            </a:bodyPr>
            <a:lstStyle/>
            <a:p>
              <a:pPr algn="ctr"/>
              <a:r>
                <a:rPr lang="en-US" sz="1400" dirty="0">
                  <a:solidFill>
                    <a:schemeClr val="bg1"/>
                  </a:solidFill>
                </a:rPr>
                <a:t>Jupiter is the biggest planet</a:t>
              </a:r>
              <a:endParaRPr lang="es-ES" dirty="0"/>
            </a:p>
          </p:txBody>
        </p:sp>
        <p:grpSp>
          <p:nvGrpSpPr>
            <p:cNvPr id="20" name="Google Shape;11415;p20">
              <a:extLst>
                <a:ext uri="{FF2B5EF4-FFF2-40B4-BE49-F238E27FC236}">
                  <a16:creationId xmlns:a16="http://schemas.microsoft.com/office/drawing/2014/main" id="{E09BBE0B-9A07-CBDE-1C56-0A7CAA2523A9}"/>
                </a:ext>
              </a:extLst>
            </p:cNvPr>
            <p:cNvGrpSpPr/>
            <p:nvPr/>
          </p:nvGrpSpPr>
          <p:grpSpPr>
            <a:xfrm>
              <a:off x="7074283" y="1258942"/>
              <a:ext cx="226661" cy="363467"/>
              <a:chOff x="5211031" y="1969108"/>
              <a:chExt cx="226661" cy="363467"/>
            </a:xfrm>
            <a:solidFill>
              <a:schemeClr val="bg1"/>
            </a:solidFill>
          </p:grpSpPr>
          <p:sp>
            <p:nvSpPr>
              <p:cNvPr id="21" name="Google Shape;11416;p20">
                <a:extLst>
                  <a:ext uri="{FF2B5EF4-FFF2-40B4-BE49-F238E27FC236}">
                    <a16:creationId xmlns:a16="http://schemas.microsoft.com/office/drawing/2014/main" id="{C0EDB30E-2037-9AA5-BBC7-DDDCD822DD06}"/>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1417;p20">
                <a:extLst>
                  <a:ext uri="{FF2B5EF4-FFF2-40B4-BE49-F238E27FC236}">
                    <a16:creationId xmlns:a16="http://schemas.microsoft.com/office/drawing/2014/main" id="{F442D209-EDC2-599B-FD50-DC4A975B2D6B}"/>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27363485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12F1C-2E92-2BD9-7D85-889A2A92E54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75B8E4-CB1A-A7B6-E8C1-B53400468BBD}"/>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b="1" dirty="0"/>
              <a:t>Patients</a:t>
            </a:r>
            <a:r>
              <a:rPr lang="en-US" dirty="0"/>
              <a:t>: 510.</a:t>
            </a:r>
          </a:p>
          <a:p>
            <a:pPr marL="742950" lvl="1" indent="-285750">
              <a:buFont typeface="Arial" panose="020B0604020202020204" pitchFamily="34" charset="0"/>
              <a:buChar char="•"/>
            </a:pPr>
            <a:r>
              <a:rPr lang="en-US" b="1" dirty="0"/>
              <a:t>Doctors</a:t>
            </a:r>
            <a:r>
              <a:rPr lang="en-US" dirty="0"/>
              <a:t>: 451.</a:t>
            </a:r>
          </a:p>
          <a:p>
            <a:pPr marL="742950" lvl="1" indent="-285750">
              <a:buFont typeface="Arial" panose="020B0604020202020204" pitchFamily="34" charset="0"/>
              <a:buChar char="•"/>
            </a:pPr>
            <a:r>
              <a:rPr lang="en-US" b="1" dirty="0"/>
              <a:t>Hospitals</a:t>
            </a:r>
            <a:r>
              <a:rPr lang="en-US" dirty="0"/>
              <a:t>: 451.</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The ratio of total patients to doctors and hospitals is low. For every hospital and doctor, there’s just over one patient recorded.</a:t>
            </a:r>
          </a:p>
          <a:p>
            <a:pPr marL="742950" lvl="1" indent="-285750">
              <a:buFont typeface="Arial" panose="020B0604020202020204" pitchFamily="34" charset="0"/>
              <a:buChar char="•"/>
            </a:pPr>
            <a:r>
              <a:rPr lang="en-US" dirty="0"/>
              <a:t>This low patient count could be a sign of incomplete data or underutilization of resources.</a:t>
            </a:r>
          </a:p>
          <a:p>
            <a:endParaRPr lang="en-US" dirty="0"/>
          </a:p>
        </p:txBody>
      </p:sp>
      <p:sp>
        <p:nvSpPr>
          <p:cNvPr id="4" name="Title 3">
            <a:extLst>
              <a:ext uri="{FF2B5EF4-FFF2-40B4-BE49-F238E27FC236}">
                <a16:creationId xmlns:a16="http://schemas.microsoft.com/office/drawing/2014/main" id="{32F7B90D-9108-C356-39A2-E8A345175D24}"/>
              </a:ext>
            </a:extLst>
          </p:cNvPr>
          <p:cNvSpPr>
            <a:spLocks noGrp="1"/>
          </p:cNvSpPr>
          <p:nvPr>
            <p:ph type="title"/>
          </p:nvPr>
        </p:nvSpPr>
        <p:spPr>
          <a:xfrm>
            <a:off x="723900" y="552450"/>
            <a:ext cx="7696200" cy="715566"/>
          </a:xfrm>
        </p:spPr>
        <p:txBody>
          <a:bodyPr>
            <a:normAutofit/>
          </a:bodyPr>
          <a:lstStyle/>
          <a:p>
            <a:r>
              <a:rPr lang="en-US" b="1" dirty="0"/>
              <a:t>Total Patients, Doctors, and Hospitals</a:t>
            </a:r>
            <a:endParaRPr lang="en-US" dirty="0"/>
          </a:p>
        </p:txBody>
      </p:sp>
    </p:spTree>
    <p:extLst>
      <p:ext uri="{BB962C8B-B14F-4D97-AF65-F5344CB8AC3E}">
        <p14:creationId xmlns:p14="http://schemas.microsoft.com/office/powerpoint/2010/main" val="799235709"/>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2A726-14DF-207B-9158-9D61E7D8917C}"/>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6BED252-73C5-E497-39B3-A29D9853ECD9}"/>
              </a:ext>
            </a:extLst>
          </p:cNvPr>
          <p:cNvSpPr>
            <a:spLocks noGrp="1"/>
          </p:cNvSpPr>
          <p:nvPr>
            <p:ph sz="half" idx="2"/>
          </p:nvPr>
        </p:nvSpPr>
        <p:spPr>
          <a:xfrm>
            <a:off x="400343" y="1613334"/>
            <a:ext cx="4224183" cy="2763441"/>
          </a:xfrm>
        </p:spPr>
        <p:txBody>
          <a:bodyPr>
            <a:noAutofit/>
          </a:bodyPr>
          <a:lstStyle/>
          <a:p>
            <a:pPr algn="just"/>
            <a:r>
              <a:rPr lang="en-US" sz="1600" b="1" dirty="0"/>
              <a:t>Revenue and Patient Discharges</a:t>
            </a:r>
            <a:r>
              <a:rPr lang="en-US" sz="1600" dirty="0"/>
              <a:t>:</a:t>
            </a:r>
          </a:p>
          <a:p>
            <a:pPr marL="457200" lvl="1" indent="0" algn="just">
              <a:buNone/>
            </a:pPr>
            <a:r>
              <a:rPr lang="en-US" sz="1600" dirty="0"/>
              <a:t>The dramatic decline in both patient discharges and revenue from 2016 to 2017 raises red flags about system performance.</a:t>
            </a:r>
          </a:p>
          <a:p>
            <a:pPr algn="just"/>
            <a:r>
              <a:rPr lang="en-US" sz="1600" b="1" dirty="0"/>
              <a:t>Hospital Revenue Contribution</a:t>
            </a:r>
            <a:r>
              <a:rPr lang="en-US" sz="1600" dirty="0"/>
              <a:t>:</a:t>
            </a:r>
          </a:p>
          <a:p>
            <a:pPr marL="457200" lvl="1" indent="0" algn="just">
              <a:buNone/>
            </a:pPr>
            <a:r>
              <a:rPr lang="en-US" sz="1600" dirty="0"/>
              <a:t>Comparable and State Hospitals are key revenue drivers, suggesting a focus on improving other facility types could help balance contributions.</a:t>
            </a:r>
          </a:p>
          <a:p>
            <a:endParaRPr lang="en-US" dirty="0"/>
          </a:p>
        </p:txBody>
      </p:sp>
      <p:sp>
        <p:nvSpPr>
          <p:cNvPr id="4" name="Title 3">
            <a:extLst>
              <a:ext uri="{FF2B5EF4-FFF2-40B4-BE49-F238E27FC236}">
                <a16:creationId xmlns:a16="http://schemas.microsoft.com/office/drawing/2014/main" id="{71226A50-5BC1-50FE-9107-D11CE8932067}"/>
              </a:ext>
            </a:extLst>
          </p:cNvPr>
          <p:cNvSpPr>
            <a:spLocks noGrp="1"/>
          </p:cNvSpPr>
          <p:nvPr>
            <p:ph type="title"/>
          </p:nvPr>
        </p:nvSpPr>
        <p:spPr>
          <a:xfrm>
            <a:off x="723900" y="552450"/>
            <a:ext cx="7696200" cy="715566"/>
          </a:xfrm>
        </p:spPr>
        <p:txBody>
          <a:bodyPr>
            <a:normAutofit/>
          </a:bodyPr>
          <a:lstStyle/>
          <a:p>
            <a:r>
              <a:rPr lang="en-US" b="1" dirty="0"/>
              <a:t>Overall Insights</a:t>
            </a:r>
          </a:p>
        </p:txBody>
      </p:sp>
      <p:sp>
        <p:nvSpPr>
          <p:cNvPr id="5" name="TextBox 4">
            <a:extLst>
              <a:ext uri="{FF2B5EF4-FFF2-40B4-BE49-F238E27FC236}">
                <a16:creationId xmlns:a16="http://schemas.microsoft.com/office/drawing/2014/main" id="{9B3E1D79-E8A0-ADC0-8897-0572AFE7F681}"/>
              </a:ext>
            </a:extLst>
          </p:cNvPr>
          <p:cNvSpPr txBox="1"/>
          <p:nvPr/>
        </p:nvSpPr>
        <p:spPr>
          <a:xfrm>
            <a:off x="4832838" y="1526344"/>
            <a:ext cx="3910819" cy="3231654"/>
          </a:xfrm>
          <a:prstGeom prst="rect">
            <a:avLst/>
          </a:prstGeom>
          <a:noFill/>
        </p:spPr>
        <p:txBody>
          <a:bodyPr wrap="square" rtlCol="0">
            <a:spAutoFit/>
          </a:bodyPr>
          <a:lstStyle/>
          <a:p>
            <a:pPr algn="just"/>
            <a:r>
              <a:rPr lang="en-US" sz="1600" b="1" dirty="0"/>
              <a:t>Data Completeness</a:t>
            </a:r>
            <a:r>
              <a:rPr lang="en-US" sz="1600" dirty="0"/>
              <a:t>:</a:t>
            </a:r>
          </a:p>
          <a:p>
            <a:pPr lvl="1" algn="just"/>
            <a:r>
              <a:rPr lang="en-US" sz="1600" dirty="0"/>
              <a:t>There are blank data points (2017 and blank categories), indicating possible data quality issues that need resolution for accurate reporting.</a:t>
            </a:r>
          </a:p>
          <a:p>
            <a:pPr algn="just"/>
            <a:r>
              <a:rPr lang="en-US" sz="1600" b="1" dirty="0"/>
              <a:t>Resource Utilization</a:t>
            </a:r>
            <a:r>
              <a:rPr lang="en-US" sz="1600" dirty="0"/>
              <a:t>:</a:t>
            </a:r>
          </a:p>
          <a:p>
            <a:pPr lvl="1" algn="just"/>
            <a:r>
              <a:rPr lang="en-US" sz="1600" dirty="0"/>
              <a:t>With 451 hospitals and doctors but only 510 total patients, resource utilization appears extremely low.</a:t>
            </a:r>
          </a:p>
          <a:p>
            <a:pPr lvl="1" algn="just"/>
            <a:endParaRPr lang="en-US" sz="1400" dirty="0"/>
          </a:p>
          <a:p>
            <a:endParaRPr lang="en-IN" sz="1400" dirty="0"/>
          </a:p>
        </p:txBody>
      </p:sp>
    </p:spTree>
    <p:extLst>
      <p:ext uri="{BB962C8B-B14F-4D97-AF65-F5344CB8AC3E}">
        <p14:creationId xmlns:p14="http://schemas.microsoft.com/office/powerpoint/2010/main" val="3302720513"/>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78CFC-5F4A-B5D0-6B88-DDF9D0FC911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3FC8DB-461E-5B92-5561-6FB661058F2B}"/>
              </a:ext>
            </a:extLst>
          </p:cNvPr>
          <p:cNvSpPr>
            <a:spLocks noGrp="1"/>
          </p:cNvSpPr>
          <p:nvPr>
            <p:ph sz="half" idx="2"/>
          </p:nvPr>
        </p:nvSpPr>
        <p:spPr>
          <a:xfrm>
            <a:off x="400343" y="1613334"/>
            <a:ext cx="8019757" cy="2763441"/>
          </a:xfrm>
        </p:spPr>
        <p:txBody>
          <a:bodyPr>
            <a:noAutofit/>
          </a:bodyPr>
          <a:lstStyle/>
          <a:p>
            <a:pPr>
              <a:buFont typeface="Arial" panose="020B0604020202020204" pitchFamily="34" charset="0"/>
              <a:buChar char="•"/>
            </a:pPr>
            <a:r>
              <a:rPr lang="en-US" sz="2000" dirty="0"/>
              <a:t>Investigate the significant drops in patient count, discharges, and revenue between 2016 and 2017.</a:t>
            </a:r>
          </a:p>
          <a:p>
            <a:pPr>
              <a:buFont typeface="Arial" panose="020B0604020202020204" pitchFamily="34" charset="0"/>
              <a:buChar char="•"/>
            </a:pPr>
            <a:r>
              <a:rPr lang="en-US" sz="2000" dirty="0"/>
              <a:t>Focus on boosting outpatient services to diversify revenue streams.</a:t>
            </a:r>
          </a:p>
          <a:p>
            <a:pPr>
              <a:buFont typeface="Arial" panose="020B0604020202020204" pitchFamily="34" charset="0"/>
              <a:buChar char="•"/>
            </a:pPr>
            <a:r>
              <a:rPr lang="en-US" sz="2000" dirty="0"/>
              <a:t>Ensure data completeness and quality for better trend analysis and decision-making.</a:t>
            </a:r>
          </a:p>
          <a:p>
            <a:pPr>
              <a:buFont typeface="Arial" panose="020B0604020202020204" pitchFamily="34" charset="0"/>
              <a:buChar char="•"/>
            </a:pPr>
            <a:r>
              <a:rPr lang="en-US" sz="2000" dirty="0"/>
              <a:t>Use YTD/MTD revenue metrics for closer monitoring of financial performance.</a:t>
            </a:r>
          </a:p>
          <a:p>
            <a:endParaRPr lang="en-US" dirty="0"/>
          </a:p>
        </p:txBody>
      </p:sp>
      <p:sp>
        <p:nvSpPr>
          <p:cNvPr id="4" name="Title 3">
            <a:extLst>
              <a:ext uri="{FF2B5EF4-FFF2-40B4-BE49-F238E27FC236}">
                <a16:creationId xmlns:a16="http://schemas.microsoft.com/office/drawing/2014/main" id="{F85FD917-3126-F125-3110-E57927598EFA}"/>
              </a:ext>
            </a:extLst>
          </p:cNvPr>
          <p:cNvSpPr>
            <a:spLocks noGrp="1"/>
          </p:cNvSpPr>
          <p:nvPr>
            <p:ph type="title"/>
          </p:nvPr>
        </p:nvSpPr>
        <p:spPr>
          <a:xfrm>
            <a:off x="723900" y="552450"/>
            <a:ext cx="7696200" cy="715566"/>
          </a:xfrm>
        </p:spPr>
        <p:txBody>
          <a:bodyPr>
            <a:normAutofit/>
          </a:bodyPr>
          <a:lstStyle/>
          <a:p>
            <a:r>
              <a:rPr lang="en-US" b="1" dirty="0"/>
              <a:t>Recommendations</a:t>
            </a:r>
            <a:endParaRPr lang="en-US" dirty="0"/>
          </a:p>
        </p:txBody>
      </p:sp>
    </p:spTree>
    <p:extLst>
      <p:ext uri="{BB962C8B-B14F-4D97-AF65-F5344CB8AC3E}">
        <p14:creationId xmlns:p14="http://schemas.microsoft.com/office/powerpoint/2010/main" val="4248554496"/>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14"/>
        <p:cNvGrpSpPr/>
        <p:nvPr/>
      </p:nvGrpSpPr>
      <p:grpSpPr>
        <a:xfrm>
          <a:off x="0" y="0"/>
          <a:ext cx="0" cy="0"/>
          <a:chOff x="0" y="0"/>
          <a:chExt cx="0" cy="0"/>
        </a:xfrm>
      </p:grpSpPr>
      <p:pic>
        <p:nvPicPr>
          <p:cNvPr id="9" name="Picture 8">
            <a:extLst>
              <a:ext uri="{FF2B5EF4-FFF2-40B4-BE49-F238E27FC236}">
                <a16:creationId xmlns:a16="http://schemas.microsoft.com/office/drawing/2014/main" id="{53D4B237-ABBA-AD45-4EDD-1086FA8632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80B7F196-0B6E-CBE5-709C-B49F94AD4548}"/>
              </a:ext>
            </a:extLst>
          </p:cNvPr>
          <p:cNvSpPr txBox="1"/>
          <p:nvPr/>
        </p:nvSpPr>
        <p:spPr>
          <a:xfrm rot="20853870">
            <a:off x="6417278" y="3705812"/>
            <a:ext cx="2763441" cy="769441"/>
          </a:xfrm>
          <a:prstGeom prst="rect">
            <a:avLst/>
          </a:prstGeom>
          <a:noFill/>
        </p:spPr>
        <p:txBody>
          <a:bodyPr wrap="square" rtlCol="0">
            <a:spAutoFit/>
          </a:bodyPr>
          <a:lstStyle/>
          <a:p>
            <a:r>
              <a:rPr lang="en-IN" sz="4400" dirty="0">
                <a:solidFill>
                  <a:srgbClr val="00CCFF"/>
                </a:solidFill>
                <a:latin typeface="Rage Italic" panose="03070502040507070304" pitchFamily="66" charset="0"/>
              </a:rPr>
              <a:t>Thank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BC26-6A0A-7387-8D19-5F8C4E1C5C5A}"/>
              </a:ext>
            </a:extLst>
          </p:cNvPr>
          <p:cNvSpPr>
            <a:spLocks noGrp="1"/>
          </p:cNvSpPr>
          <p:nvPr>
            <p:ph type="title"/>
          </p:nvPr>
        </p:nvSpPr>
        <p:spPr/>
        <p:txBody>
          <a:bodyPr/>
          <a:lstStyle/>
          <a:p>
            <a:pPr algn="ctr"/>
            <a:r>
              <a:rPr lang="en-IN" dirty="0">
                <a:latin typeface="Algerian" panose="04020705040A02060702" pitchFamily="82" charset="0"/>
              </a:rPr>
              <a:t>OBJECTIVES</a:t>
            </a:r>
          </a:p>
        </p:txBody>
      </p:sp>
      <p:sp>
        <p:nvSpPr>
          <p:cNvPr id="3" name="Content Placeholder 2">
            <a:extLst>
              <a:ext uri="{FF2B5EF4-FFF2-40B4-BE49-F238E27FC236}">
                <a16:creationId xmlns:a16="http://schemas.microsoft.com/office/drawing/2014/main" id="{B05E3E7E-2EC5-ECA2-22B9-EDD68890D41A}"/>
              </a:ext>
            </a:extLst>
          </p:cNvPr>
          <p:cNvSpPr>
            <a:spLocks noGrp="1"/>
          </p:cNvSpPr>
          <p:nvPr>
            <p:ph idx="1"/>
          </p:nvPr>
        </p:nvSpPr>
        <p:spPr/>
        <p:txBody>
          <a:bodyPr>
            <a:normAutofit/>
          </a:bodyPr>
          <a:lstStyle/>
          <a:p>
            <a:r>
              <a:rPr lang="en-US" sz="2400" b="0" i="0" dirty="0">
                <a:solidFill>
                  <a:schemeClr val="accent1"/>
                </a:solidFill>
                <a:effectLst/>
                <a:latin typeface="Arial Black" panose="020B0A04020102020204" pitchFamily="34" charset="0"/>
              </a:rPr>
              <a:t>The objective of this project is to </a:t>
            </a:r>
            <a:r>
              <a:rPr lang="en-US" sz="2400" dirty="0">
                <a:solidFill>
                  <a:schemeClr val="accent1"/>
                </a:solidFill>
                <a:latin typeface="Arial Black" panose="020B0A04020102020204" pitchFamily="34" charset="0"/>
              </a:rPr>
              <a:t>comprehensively analyze healthcare operations and financial performance by monitoring key metrics such as patient discharge, hospital capacity, revenue trends, and regional performance, with the goal of identifying areas for efficiency improvements, resource optimization, and strategic growth.</a:t>
            </a:r>
            <a:endParaRPr lang="en-IN" sz="2400" dirty="0">
              <a:solidFill>
                <a:schemeClr val="accent1"/>
              </a:solidFill>
              <a:latin typeface="Arial Black" panose="020B0A04020102020204" pitchFamily="34" charset="0"/>
            </a:endParaRPr>
          </a:p>
        </p:txBody>
      </p:sp>
    </p:spTree>
    <p:extLst>
      <p:ext uri="{BB962C8B-B14F-4D97-AF65-F5344CB8AC3E}">
        <p14:creationId xmlns:p14="http://schemas.microsoft.com/office/powerpoint/2010/main" val="2843322572"/>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p:txBody>
          <a:bodyPr/>
          <a:lstStyle/>
          <a:p>
            <a:r>
              <a:rPr lang="en-US" dirty="0">
                <a:latin typeface="Algerian" panose="04020705040A02060702" pitchFamily="82" charset="0"/>
              </a:rPr>
              <a:t>Table of contents</a:t>
            </a:r>
          </a:p>
        </p:txBody>
      </p:sp>
      <p:sp>
        <p:nvSpPr>
          <p:cNvPr id="16" name="Text Placeholder 15">
            <a:extLst>
              <a:ext uri="{FF2B5EF4-FFF2-40B4-BE49-F238E27FC236}">
                <a16:creationId xmlns:a16="http://schemas.microsoft.com/office/drawing/2014/main" id="{35F4F2C3-D71D-4ED5-9EB8-3CE2E0210A29}"/>
              </a:ext>
            </a:extLst>
          </p:cNvPr>
          <p:cNvSpPr>
            <a:spLocks noGrp="1"/>
          </p:cNvSpPr>
          <p:nvPr>
            <p:ph type="body" idx="1"/>
          </p:nvPr>
        </p:nvSpPr>
        <p:spPr/>
        <p:txBody>
          <a:bodyPr>
            <a:noAutofit/>
          </a:bodyPr>
          <a:lstStyle/>
          <a:p>
            <a:r>
              <a:rPr lang="en-US" dirty="0"/>
              <a:t>You can describe the topic of the section here</a:t>
            </a:r>
          </a:p>
        </p:txBody>
      </p:sp>
      <p:sp>
        <p:nvSpPr>
          <p:cNvPr id="17" name="Text Placeholder 16">
            <a:extLst>
              <a:ext uri="{FF2B5EF4-FFF2-40B4-BE49-F238E27FC236}">
                <a16:creationId xmlns:a16="http://schemas.microsoft.com/office/drawing/2014/main" id="{68DC3EEF-5017-41A6-A727-D5A4F5DABB39}"/>
              </a:ext>
            </a:extLst>
          </p:cNvPr>
          <p:cNvSpPr>
            <a:spLocks noGrp="1"/>
          </p:cNvSpPr>
          <p:nvPr>
            <p:ph type="body" idx="13"/>
          </p:nvPr>
        </p:nvSpPr>
        <p:spPr/>
        <p:txBody>
          <a:bodyPr/>
          <a:lstStyle/>
          <a:p>
            <a:r>
              <a:rPr lang="en-US" dirty="0"/>
              <a:t>Partners</a:t>
            </a:r>
          </a:p>
        </p:txBody>
      </p:sp>
      <p:sp>
        <p:nvSpPr>
          <p:cNvPr id="21" name="Text Placeholder 20">
            <a:extLst>
              <a:ext uri="{FF2B5EF4-FFF2-40B4-BE49-F238E27FC236}">
                <a16:creationId xmlns:a16="http://schemas.microsoft.com/office/drawing/2014/main" id="{400B1C4A-E261-475B-89BC-615B6F75E15E}"/>
              </a:ext>
            </a:extLst>
          </p:cNvPr>
          <p:cNvSpPr>
            <a:spLocks noGrp="1"/>
          </p:cNvSpPr>
          <p:nvPr>
            <p:ph type="body" idx="14"/>
          </p:nvPr>
        </p:nvSpPr>
        <p:spPr/>
        <p:txBody>
          <a:bodyPr/>
          <a:lstStyle/>
          <a:p>
            <a:r>
              <a:rPr lang="es-ES" dirty="0"/>
              <a:t>01EXCEL</a:t>
            </a:r>
            <a:endParaRPr lang="en-US" dirty="0"/>
          </a:p>
        </p:txBody>
      </p:sp>
      <p:sp>
        <p:nvSpPr>
          <p:cNvPr id="26" name="Text Placeholder 25">
            <a:extLst>
              <a:ext uri="{FF2B5EF4-FFF2-40B4-BE49-F238E27FC236}">
                <a16:creationId xmlns:a16="http://schemas.microsoft.com/office/drawing/2014/main" id="{9C7B880B-F91A-4FC9-86C5-670D9EB16706}"/>
              </a:ext>
            </a:extLst>
          </p:cNvPr>
          <p:cNvSpPr>
            <a:spLocks noGrp="1"/>
          </p:cNvSpPr>
          <p:nvPr>
            <p:ph type="body" idx="15"/>
          </p:nvPr>
        </p:nvSpPr>
        <p:spPr/>
        <p:txBody>
          <a:bodyPr>
            <a:noAutofit/>
          </a:bodyPr>
          <a:lstStyle/>
          <a:p>
            <a:r>
              <a:rPr lang="en-US" dirty="0"/>
              <a:t>You can describe the topic of the section here</a:t>
            </a:r>
          </a:p>
        </p:txBody>
      </p:sp>
      <p:sp>
        <p:nvSpPr>
          <p:cNvPr id="27" name="Text Placeholder 26">
            <a:extLst>
              <a:ext uri="{FF2B5EF4-FFF2-40B4-BE49-F238E27FC236}">
                <a16:creationId xmlns:a16="http://schemas.microsoft.com/office/drawing/2014/main" id="{70B8658B-FC1A-4DEB-B0F3-1CB0A2188190}"/>
              </a:ext>
            </a:extLst>
          </p:cNvPr>
          <p:cNvSpPr>
            <a:spLocks noGrp="1"/>
          </p:cNvSpPr>
          <p:nvPr>
            <p:ph type="body" idx="16"/>
          </p:nvPr>
        </p:nvSpPr>
        <p:spPr/>
        <p:txBody>
          <a:bodyPr/>
          <a:lstStyle/>
          <a:p>
            <a:r>
              <a:rPr lang="en-US" dirty="0"/>
              <a:t>Activities</a:t>
            </a:r>
          </a:p>
        </p:txBody>
      </p:sp>
      <p:sp>
        <p:nvSpPr>
          <p:cNvPr id="28" name="Text Placeholder 27">
            <a:extLst>
              <a:ext uri="{FF2B5EF4-FFF2-40B4-BE49-F238E27FC236}">
                <a16:creationId xmlns:a16="http://schemas.microsoft.com/office/drawing/2014/main" id="{396EC908-83DE-49A7-8769-E1FE437053FB}"/>
              </a:ext>
            </a:extLst>
          </p:cNvPr>
          <p:cNvSpPr>
            <a:spLocks noGrp="1"/>
          </p:cNvSpPr>
          <p:nvPr>
            <p:ph type="body" idx="17"/>
          </p:nvPr>
        </p:nvSpPr>
        <p:spPr/>
        <p:txBody>
          <a:bodyPr/>
          <a:lstStyle/>
          <a:p>
            <a:r>
              <a:rPr lang="es-ES" dirty="0"/>
              <a:t>02</a:t>
            </a:r>
            <a:endParaRPr lang="en-US" dirty="0"/>
          </a:p>
        </p:txBody>
      </p:sp>
      <p:sp>
        <p:nvSpPr>
          <p:cNvPr id="29" name="Text Placeholder 28">
            <a:extLst>
              <a:ext uri="{FF2B5EF4-FFF2-40B4-BE49-F238E27FC236}">
                <a16:creationId xmlns:a16="http://schemas.microsoft.com/office/drawing/2014/main" id="{87F3D26C-5FDD-47D6-895B-6410482882A6}"/>
              </a:ext>
            </a:extLst>
          </p:cNvPr>
          <p:cNvSpPr>
            <a:spLocks noGrp="1"/>
          </p:cNvSpPr>
          <p:nvPr>
            <p:ph type="body" idx="18"/>
          </p:nvPr>
        </p:nvSpPr>
        <p:spPr/>
        <p:txBody>
          <a:bodyPr>
            <a:noAutofit/>
          </a:bodyPr>
          <a:lstStyle/>
          <a:p>
            <a:r>
              <a:rPr lang="en-US" dirty="0"/>
              <a:t>You can describe the topic of the section here</a:t>
            </a:r>
          </a:p>
        </p:txBody>
      </p:sp>
      <p:sp>
        <p:nvSpPr>
          <p:cNvPr id="30" name="Text Placeholder 29">
            <a:extLst>
              <a:ext uri="{FF2B5EF4-FFF2-40B4-BE49-F238E27FC236}">
                <a16:creationId xmlns:a16="http://schemas.microsoft.com/office/drawing/2014/main" id="{AF5B6260-2385-41BD-8D1B-1FCF10CDD7E9}"/>
              </a:ext>
            </a:extLst>
          </p:cNvPr>
          <p:cNvSpPr>
            <a:spLocks noGrp="1"/>
          </p:cNvSpPr>
          <p:nvPr>
            <p:ph type="body" idx="19"/>
          </p:nvPr>
        </p:nvSpPr>
        <p:spPr/>
        <p:txBody>
          <a:bodyPr/>
          <a:lstStyle/>
          <a:p>
            <a:r>
              <a:rPr lang="en-US" dirty="0"/>
              <a:t>Channels</a:t>
            </a:r>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0"/>
          </p:nvPr>
        </p:nvSpPr>
        <p:spPr/>
        <p:txBody>
          <a:bodyPr/>
          <a:lstStyle/>
          <a:p>
            <a:r>
              <a:rPr lang="es-ES" dirty="0"/>
              <a:t>04</a:t>
            </a:r>
            <a:endParaRPr lang="en-US" dirty="0"/>
          </a:p>
        </p:txBody>
      </p:sp>
      <p:sp>
        <p:nvSpPr>
          <p:cNvPr id="32" name="Text Placeholder 31">
            <a:extLst>
              <a:ext uri="{FF2B5EF4-FFF2-40B4-BE49-F238E27FC236}">
                <a16:creationId xmlns:a16="http://schemas.microsoft.com/office/drawing/2014/main" id="{A70A3006-9C5B-4807-BEEB-2E881D2BF404}"/>
              </a:ext>
            </a:extLst>
          </p:cNvPr>
          <p:cNvSpPr>
            <a:spLocks noGrp="1"/>
          </p:cNvSpPr>
          <p:nvPr>
            <p:ph type="body" idx="21"/>
          </p:nvPr>
        </p:nvSpPr>
        <p:spPr/>
        <p:txBody>
          <a:bodyPr>
            <a:noAutofit/>
          </a:bodyPr>
          <a:lstStyle/>
          <a:p>
            <a:r>
              <a:rPr lang="en-US" dirty="0"/>
              <a:t>You can describe the topic of the section here</a:t>
            </a:r>
          </a:p>
        </p:txBody>
      </p:sp>
      <p:sp>
        <p:nvSpPr>
          <p:cNvPr id="33" name="Text Placeholder 32">
            <a:extLst>
              <a:ext uri="{FF2B5EF4-FFF2-40B4-BE49-F238E27FC236}">
                <a16:creationId xmlns:a16="http://schemas.microsoft.com/office/drawing/2014/main" id="{0A171DFE-86FE-453B-8CFB-147D3AD4C7EB}"/>
              </a:ext>
            </a:extLst>
          </p:cNvPr>
          <p:cNvSpPr>
            <a:spLocks noGrp="1"/>
          </p:cNvSpPr>
          <p:nvPr>
            <p:ph type="body" idx="22"/>
          </p:nvPr>
        </p:nvSpPr>
        <p:spPr/>
        <p:txBody>
          <a:bodyPr/>
          <a:lstStyle/>
          <a:p>
            <a:r>
              <a:rPr lang="en-US" dirty="0"/>
              <a:t>Value</a:t>
            </a:r>
          </a:p>
        </p:txBody>
      </p:sp>
      <p:sp>
        <p:nvSpPr>
          <p:cNvPr id="34" name="Text Placeholder 33">
            <a:extLst>
              <a:ext uri="{FF2B5EF4-FFF2-40B4-BE49-F238E27FC236}">
                <a16:creationId xmlns:a16="http://schemas.microsoft.com/office/drawing/2014/main" id="{374CAC07-75F9-45F6-A6EB-4EC9A7473716}"/>
              </a:ext>
            </a:extLst>
          </p:cNvPr>
          <p:cNvSpPr>
            <a:spLocks noGrp="1"/>
          </p:cNvSpPr>
          <p:nvPr>
            <p:ph type="body" idx="23"/>
          </p:nvPr>
        </p:nvSpPr>
        <p:spPr/>
        <p:txBody>
          <a:bodyPr/>
          <a:lstStyle/>
          <a:p>
            <a:r>
              <a:rPr lang="es-ES" dirty="0"/>
              <a:t>03</a:t>
            </a:r>
            <a:endParaRPr lang="en-US" dirty="0"/>
          </a:p>
        </p:txBody>
      </p:sp>
      <p:pic>
        <p:nvPicPr>
          <p:cNvPr id="2" name="Picture 1">
            <a:extLst>
              <a:ext uri="{FF2B5EF4-FFF2-40B4-BE49-F238E27FC236}">
                <a16:creationId xmlns:a16="http://schemas.microsoft.com/office/drawing/2014/main" id="{5BE6EB91-A1C6-69CB-D652-43C55812B4B5}"/>
              </a:ext>
            </a:extLst>
          </p:cNvPr>
          <p:cNvPicPr>
            <a:picLocks noChangeAspect="1"/>
          </p:cNvPicPr>
          <p:nvPr/>
        </p:nvPicPr>
        <p:blipFill>
          <a:blip r:embed="rId2"/>
          <a:stretch>
            <a:fillRect/>
          </a:stretch>
        </p:blipFill>
        <p:spPr>
          <a:xfrm>
            <a:off x="941517" y="1758254"/>
            <a:ext cx="938820" cy="938820"/>
          </a:xfrm>
          <a:prstGeom prst="rect">
            <a:avLst/>
          </a:prstGeom>
        </p:spPr>
      </p:pic>
      <p:pic>
        <p:nvPicPr>
          <p:cNvPr id="6" name="Picture 5">
            <a:extLst>
              <a:ext uri="{FF2B5EF4-FFF2-40B4-BE49-F238E27FC236}">
                <a16:creationId xmlns:a16="http://schemas.microsoft.com/office/drawing/2014/main" id="{3B74603A-092D-F40F-27BA-58D1F7108AB3}"/>
              </a:ext>
            </a:extLst>
          </p:cNvPr>
          <p:cNvPicPr>
            <a:picLocks noChangeAspect="1"/>
          </p:cNvPicPr>
          <p:nvPr/>
        </p:nvPicPr>
        <p:blipFill>
          <a:blip r:embed="rId3"/>
          <a:stretch>
            <a:fillRect/>
          </a:stretch>
        </p:blipFill>
        <p:spPr>
          <a:xfrm>
            <a:off x="3556757" y="1652736"/>
            <a:ext cx="1390427" cy="1125620"/>
          </a:xfrm>
          <a:prstGeom prst="rect">
            <a:avLst/>
          </a:prstGeom>
        </p:spPr>
      </p:pic>
      <p:pic>
        <p:nvPicPr>
          <p:cNvPr id="7" name="Picture 6">
            <a:extLst>
              <a:ext uri="{FF2B5EF4-FFF2-40B4-BE49-F238E27FC236}">
                <a16:creationId xmlns:a16="http://schemas.microsoft.com/office/drawing/2014/main" id="{56CAFDED-B703-A3FB-81FB-09D190C3A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31" y="3323219"/>
            <a:ext cx="1085180" cy="1164176"/>
          </a:xfrm>
          <a:prstGeom prst="rect">
            <a:avLst/>
          </a:prstGeom>
        </p:spPr>
      </p:pic>
      <p:pic>
        <p:nvPicPr>
          <p:cNvPr id="9" name="Picture 8">
            <a:extLst>
              <a:ext uri="{FF2B5EF4-FFF2-40B4-BE49-F238E27FC236}">
                <a16:creationId xmlns:a16="http://schemas.microsoft.com/office/drawing/2014/main" id="{5B0C2279-C06C-8980-BBB4-86474DE18F10}"/>
              </a:ext>
            </a:extLst>
          </p:cNvPr>
          <p:cNvPicPr>
            <a:picLocks noChangeAspect="1"/>
          </p:cNvPicPr>
          <p:nvPr/>
        </p:nvPicPr>
        <p:blipFill>
          <a:blip r:embed="rId5"/>
          <a:stretch>
            <a:fillRect/>
          </a:stretch>
        </p:blipFill>
        <p:spPr>
          <a:xfrm>
            <a:off x="3859097" y="3537407"/>
            <a:ext cx="1234752" cy="1024217"/>
          </a:xfrm>
          <a:prstGeom prst="rect">
            <a:avLst/>
          </a:prstGeom>
        </p:spPr>
      </p:pic>
      <p:pic>
        <p:nvPicPr>
          <p:cNvPr id="11" name="Picture 10">
            <a:extLst>
              <a:ext uri="{FF2B5EF4-FFF2-40B4-BE49-F238E27FC236}">
                <a16:creationId xmlns:a16="http://schemas.microsoft.com/office/drawing/2014/main" id="{71122D1F-6FDD-30BE-A1A0-BB7EF8C3A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7596" y="1253061"/>
            <a:ext cx="2375183" cy="1583455"/>
          </a:xfrm>
          <a:prstGeom prst="rect">
            <a:avLst/>
          </a:prstGeom>
        </p:spPr>
      </p:pic>
      <p:pic>
        <p:nvPicPr>
          <p:cNvPr id="15" name="Picture 14">
            <a:extLst>
              <a:ext uri="{FF2B5EF4-FFF2-40B4-BE49-F238E27FC236}">
                <a16:creationId xmlns:a16="http://schemas.microsoft.com/office/drawing/2014/main" id="{0DB2638E-53A4-F1AB-108C-430340F973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7597" y="3033189"/>
            <a:ext cx="2471476" cy="1557861"/>
          </a:xfrm>
          <a:prstGeom prst="rect">
            <a:avLst/>
          </a:prstGeom>
        </p:spPr>
      </p:pic>
      <p:sp>
        <p:nvSpPr>
          <p:cNvPr id="18" name="TextBox 17">
            <a:extLst>
              <a:ext uri="{FF2B5EF4-FFF2-40B4-BE49-F238E27FC236}">
                <a16:creationId xmlns:a16="http://schemas.microsoft.com/office/drawing/2014/main" id="{09E63BAE-CC19-19C2-25BD-444FA1717F7E}"/>
              </a:ext>
            </a:extLst>
          </p:cNvPr>
          <p:cNvSpPr txBox="1"/>
          <p:nvPr/>
        </p:nvSpPr>
        <p:spPr>
          <a:xfrm>
            <a:off x="723900" y="1415332"/>
            <a:ext cx="1390427" cy="338554"/>
          </a:xfrm>
          <a:prstGeom prst="rect">
            <a:avLst/>
          </a:prstGeom>
          <a:noFill/>
        </p:spPr>
        <p:txBody>
          <a:bodyPr wrap="square" rtlCol="0">
            <a:spAutoFit/>
          </a:bodyPr>
          <a:lstStyle/>
          <a:p>
            <a:pPr algn="ctr"/>
            <a:r>
              <a:rPr lang="en-IN" sz="1600" dirty="0">
                <a:latin typeface="Amasis MT Pro Black" panose="02040A04050005020304" pitchFamily="18" charset="0"/>
              </a:rPr>
              <a:t>EXCEL</a:t>
            </a:r>
          </a:p>
        </p:txBody>
      </p:sp>
      <p:sp>
        <p:nvSpPr>
          <p:cNvPr id="19" name="TextBox 18">
            <a:extLst>
              <a:ext uri="{FF2B5EF4-FFF2-40B4-BE49-F238E27FC236}">
                <a16:creationId xmlns:a16="http://schemas.microsoft.com/office/drawing/2014/main" id="{6B57551D-E993-58F5-EC9A-57CA32ABD0D5}"/>
              </a:ext>
            </a:extLst>
          </p:cNvPr>
          <p:cNvSpPr txBox="1"/>
          <p:nvPr/>
        </p:nvSpPr>
        <p:spPr>
          <a:xfrm>
            <a:off x="3634595" y="1402690"/>
            <a:ext cx="1312589" cy="351195"/>
          </a:xfrm>
          <a:prstGeom prst="rect">
            <a:avLst/>
          </a:prstGeom>
          <a:noFill/>
        </p:spPr>
        <p:txBody>
          <a:bodyPr wrap="square" rtlCol="0">
            <a:spAutoFit/>
          </a:bodyPr>
          <a:lstStyle/>
          <a:p>
            <a:r>
              <a:rPr lang="en-IN" sz="1600" dirty="0">
                <a:latin typeface="Amasis MT Pro Black" panose="02040A04050005020304" pitchFamily="18" charset="0"/>
              </a:rPr>
              <a:t>POWER BI</a:t>
            </a:r>
          </a:p>
        </p:txBody>
      </p:sp>
      <p:sp>
        <p:nvSpPr>
          <p:cNvPr id="20" name="TextBox 19">
            <a:extLst>
              <a:ext uri="{FF2B5EF4-FFF2-40B4-BE49-F238E27FC236}">
                <a16:creationId xmlns:a16="http://schemas.microsoft.com/office/drawing/2014/main" id="{3C07DDDB-37C6-F110-271A-61933783D52D}"/>
              </a:ext>
            </a:extLst>
          </p:cNvPr>
          <p:cNvSpPr txBox="1"/>
          <p:nvPr/>
        </p:nvSpPr>
        <p:spPr>
          <a:xfrm>
            <a:off x="819407" y="2975647"/>
            <a:ext cx="1329400" cy="338554"/>
          </a:xfrm>
          <a:prstGeom prst="rect">
            <a:avLst/>
          </a:prstGeom>
          <a:noFill/>
        </p:spPr>
        <p:txBody>
          <a:bodyPr wrap="square" rtlCol="0">
            <a:spAutoFit/>
          </a:bodyPr>
          <a:lstStyle/>
          <a:p>
            <a:pPr algn="ctr"/>
            <a:r>
              <a:rPr lang="en-IN" sz="1600" dirty="0">
                <a:latin typeface="Amasis MT Pro Black" panose="02040A04050005020304" pitchFamily="18" charset="0"/>
              </a:rPr>
              <a:t>TABLEAU</a:t>
            </a:r>
          </a:p>
        </p:txBody>
      </p:sp>
      <p:sp>
        <p:nvSpPr>
          <p:cNvPr id="23" name="TextBox 22">
            <a:extLst>
              <a:ext uri="{FF2B5EF4-FFF2-40B4-BE49-F238E27FC236}">
                <a16:creationId xmlns:a16="http://schemas.microsoft.com/office/drawing/2014/main" id="{03995A10-9CB5-2EC1-C2D0-10EF11E5353F}"/>
              </a:ext>
            </a:extLst>
          </p:cNvPr>
          <p:cNvSpPr txBox="1"/>
          <p:nvPr/>
        </p:nvSpPr>
        <p:spPr>
          <a:xfrm>
            <a:off x="3634595" y="2975647"/>
            <a:ext cx="1390427" cy="338554"/>
          </a:xfrm>
          <a:prstGeom prst="rect">
            <a:avLst/>
          </a:prstGeom>
          <a:noFill/>
        </p:spPr>
        <p:txBody>
          <a:bodyPr wrap="square" rtlCol="0">
            <a:spAutoFit/>
          </a:bodyPr>
          <a:lstStyle/>
          <a:p>
            <a:pPr algn="ctr"/>
            <a:r>
              <a:rPr lang="en-IN" sz="1600" dirty="0">
                <a:latin typeface="Amasis MT Pro Black" panose="02040A04050005020304" pitchFamily="18" charset="0"/>
              </a:rPr>
              <a:t>MYSQL</a:t>
            </a:r>
          </a:p>
        </p:txBody>
      </p:sp>
    </p:spTree>
    <p:extLst>
      <p:ext uri="{BB962C8B-B14F-4D97-AF65-F5344CB8AC3E}">
        <p14:creationId xmlns:p14="http://schemas.microsoft.com/office/powerpoint/2010/main" val="16549098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wipe(left)">
                                      <p:cBhvr>
                                        <p:cTn id="10" dur="500"/>
                                        <p:tgtEl>
                                          <p:spTgt spid="17">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wipe(left)">
                                      <p:cBhvr>
                                        <p:cTn id="13" dur="500"/>
                                        <p:tgtEl>
                                          <p:spTgt spid="21">
                                            <p:txEl>
                                              <p:pRg st="0" end="0"/>
                                            </p:txEl>
                                          </p:spTgt>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wipe(left)">
                                      <p:cBhvr>
                                        <p:cTn id="17" dur="500"/>
                                        <p:tgtEl>
                                          <p:spTgt spid="26">
                                            <p:txEl>
                                              <p:pRg st="0" end="0"/>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animEffect transition="in" filter="wipe(left)">
                                      <p:cBhvr>
                                        <p:cTn id="20" dur="500"/>
                                        <p:tgtEl>
                                          <p:spTgt spid="27">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Effect transition="in" filter="wipe(left)">
                                      <p:cBhvr>
                                        <p:cTn id="23" dur="500"/>
                                        <p:tgtEl>
                                          <p:spTgt spid="28">
                                            <p:txEl>
                                              <p:pRg st="0" end="0"/>
                                            </p:txEl>
                                          </p:spTgt>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Effect transition="in" filter="wipe(left)">
                                      <p:cBhvr>
                                        <p:cTn id="27" dur="500"/>
                                        <p:tgtEl>
                                          <p:spTgt spid="32">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3">
                                            <p:txEl>
                                              <p:pRg st="0" end="0"/>
                                            </p:txEl>
                                          </p:spTgt>
                                        </p:tgtEl>
                                        <p:attrNameLst>
                                          <p:attrName>style.visibility</p:attrName>
                                        </p:attrNameLst>
                                      </p:cBhvr>
                                      <p:to>
                                        <p:strVal val="visible"/>
                                      </p:to>
                                    </p:set>
                                    <p:animEffect transition="in" filter="wipe(left)">
                                      <p:cBhvr>
                                        <p:cTn id="30" dur="500"/>
                                        <p:tgtEl>
                                          <p:spTgt spid="33">
                                            <p:txEl>
                                              <p:pRg st="0" end="0"/>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4">
                                            <p:txEl>
                                              <p:pRg st="0" end="0"/>
                                            </p:txEl>
                                          </p:spTgt>
                                        </p:tgtEl>
                                        <p:attrNameLst>
                                          <p:attrName>style.visibility</p:attrName>
                                        </p:attrNameLst>
                                      </p:cBhvr>
                                      <p:to>
                                        <p:strVal val="visible"/>
                                      </p:to>
                                    </p:set>
                                    <p:animEffect transition="in" filter="wipe(left)">
                                      <p:cBhvr>
                                        <p:cTn id="33" dur="500"/>
                                        <p:tgtEl>
                                          <p:spTgt spid="34">
                                            <p:txEl>
                                              <p:pRg st="0" end="0"/>
                                            </p:txEl>
                                          </p:spTgt>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0">
                                            <p:txEl>
                                              <p:pRg st="0" end="0"/>
                                            </p:txEl>
                                          </p:spTgt>
                                        </p:tgtEl>
                                        <p:attrNameLst>
                                          <p:attrName>style.visibility</p:attrName>
                                        </p:attrNameLst>
                                      </p:cBhvr>
                                      <p:to>
                                        <p:strVal val="visible"/>
                                      </p:to>
                                    </p:set>
                                    <p:animEffect transition="in" filter="wipe(left)">
                                      <p:cBhvr>
                                        <p:cTn id="40" dur="500"/>
                                        <p:tgtEl>
                                          <p:spTgt spid="30">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wipe(left)">
                                      <p:cBhvr>
                                        <p:cTn id="43"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build="p"/>
      <p:bldP spid="21" grpId="0" build="p"/>
      <p:bldP spid="26" grpId="0" build="p"/>
      <p:bldP spid="27" grpId="0" build="p"/>
      <p:bldP spid="28" grpId="0" build="p"/>
      <p:bldP spid="29" grpId="0" build="p"/>
      <p:bldP spid="30" grpId="0" build="p"/>
      <p:bldP spid="31" grpId="0" build="p"/>
      <p:bldP spid="32" grpId="0" build="p"/>
      <p:bldP spid="33" grpId="0" build="p"/>
      <p:bldP spid="3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2" name="Title 1">
            <a:extLst>
              <a:ext uri="{FF2B5EF4-FFF2-40B4-BE49-F238E27FC236}">
                <a16:creationId xmlns:a16="http://schemas.microsoft.com/office/drawing/2014/main" id="{D6610676-6049-CC54-29A2-1BA28632E0E2}"/>
              </a:ext>
            </a:extLst>
          </p:cNvPr>
          <p:cNvSpPr>
            <a:spLocks noGrp="1"/>
          </p:cNvSpPr>
          <p:nvPr>
            <p:ph type="title"/>
          </p:nvPr>
        </p:nvSpPr>
        <p:spPr>
          <a:xfrm>
            <a:off x="1003412" y="-80920"/>
            <a:ext cx="7092238" cy="582626"/>
          </a:xfrm>
        </p:spPr>
        <p:txBody>
          <a:bodyPr/>
          <a:lstStyle/>
          <a:p>
            <a:r>
              <a:rPr lang="en-IN" sz="2800" dirty="0">
                <a:solidFill>
                  <a:schemeClr val="accent1">
                    <a:lumMod val="20000"/>
                    <a:lumOff val="80000"/>
                  </a:schemeClr>
                </a:solidFill>
                <a:latin typeface="Algerian" panose="04020705040A02060702" pitchFamily="82" charset="0"/>
              </a:rPr>
              <a:t>EXCEL DASHBOARD</a:t>
            </a:r>
          </a:p>
        </p:txBody>
      </p:sp>
      <p:pic>
        <p:nvPicPr>
          <p:cNvPr id="6" name="Picture 5">
            <a:extLst>
              <a:ext uri="{FF2B5EF4-FFF2-40B4-BE49-F238E27FC236}">
                <a16:creationId xmlns:a16="http://schemas.microsoft.com/office/drawing/2014/main" id="{3767FFA6-B7EB-2BC8-C07A-05A70355D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1706"/>
            <a:ext cx="9144000" cy="464179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22"/>
        <p:cNvGrpSpPr/>
        <p:nvPr/>
      </p:nvGrpSpPr>
      <p:grpSpPr>
        <a:xfrm>
          <a:off x="0" y="0"/>
          <a:ext cx="0" cy="0"/>
          <a:chOff x="0" y="0"/>
          <a:chExt cx="0" cy="0"/>
        </a:xfrm>
      </p:grpSpPr>
      <p:sp>
        <p:nvSpPr>
          <p:cNvPr id="2" name="Title 1">
            <a:extLst>
              <a:ext uri="{FF2B5EF4-FFF2-40B4-BE49-F238E27FC236}">
                <a16:creationId xmlns:a16="http://schemas.microsoft.com/office/drawing/2014/main" id="{18C0B6BA-363E-8273-0207-737463AFC320}"/>
              </a:ext>
            </a:extLst>
          </p:cNvPr>
          <p:cNvSpPr>
            <a:spLocks noGrp="1"/>
          </p:cNvSpPr>
          <p:nvPr>
            <p:ph type="title"/>
          </p:nvPr>
        </p:nvSpPr>
        <p:spPr>
          <a:xfrm>
            <a:off x="1048350" y="1"/>
            <a:ext cx="7047300" cy="461246"/>
          </a:xfrm>
        </p:spPr>
        <p:txBody>
          <a:bodyPr/>
          <a:lstStyle/>
          <a:p>
            <a:r>
              <a:rPr lang="en-IN" sz="2800" dirty="0">
                <a:solidFill>
                  <a:schemeClr val="accent1">
                    <a:lumMod val="20000"/>
                    <a:lumOff val="80000"/>
                  </a:schemeClr>
                </a:solidFill>
                <a:latin typeface="Algerian" panose="04020705040A02060702" pitchFamily="82" charset="0"/>
              </a:rPr>
              <a:t>POWER BI DASHBOARD</a:t>
            </a:r>
          </a:p>
        </p:txBody>
      </p:sp>
      <p:pic>
        <p:nvPicPr>
          <p:cNvPr id="4" name="Picture 3">
            <a:extLst>
              <a:ext uri="{FF2B5EF4-FFF2-40B4-BE49-F238E27FC236}">
                <a16:creationId xmlns:a16="http://schemas.microsoft.com/office/drawing/2014/main" id="{A4228C1A-B71B-857B-98C4-5392CB114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350"/>
            <a:ext cx="9144000" cy="45851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49"/>
        <p:cNvGrpSpPr/>
        <p:nvPr/>
      </p:nvGrpSpPr>
      <p:grpSpPr>
        <a:xfrm>
          <a:off x="0" y="0"/>
          <a:ext cx="0" cy="0"/>
          <a:chOff x="0" y="0"/>
          <a:chExt cx="0" cy="0"/>
        </a:xfrm>
      </p:grpSpPr>
      <p:sp>
        <p:nvSpPr>
          <p:cNvPr id="2" name="Title 1">
            <a:extLst>
              <a:ext uri="{FF2B5EF4-FFF2-40B4-BE49-F238E27FC236}">
                <a16:creationId xmlns:a16="http://schemas.microsoft.com/office/drawing/2014/main" id="{DB97C26A-4E9D-0053-9BD9-3C51A1E059A9}"/>
              </a:ext>
            </a:extLst>
          </p:cNvPr>
          <p:cNvSpPr>
            <a:spLocks noGrp="1"/>
          </p:cNvSpPr>
          <p:nvPr>
            <p:ph type="title"/>
          </p:nvPr>
        </p:nvSpPr>
        <p:spPr>
          <a:xfrm>
            <a:off x="1048350" y="0"/>
            <a:ext cx="7047300" cy="574535"/>
          </a:xfrm>
        </p:spPr>
        <p:txBody>
          <a:bodyPr/>
          <a:lstStyle/>
          <a:p>
            <a:r>
              <a:rPr lang="en-IN" sz="2800" dirty="0">
                <a:solidFill>
                  <a:schemeClr val="accent1">
                    <a:lumMod val="20000"/>
                    <a:lumOff val="80000"/>
                  </a:schemeClr>
                </a:solidFill>
                <a:latin typeface="Algerian" panose="04020705040A02060702" pitchFamily="82" charset="0"/>
              </a:rPr>
              <a:t>POWER BI DASHBOARD</a:t>
            </a:r>
          </a:p>
        </p:txBody>
      </p:sp>
      <p:pic>
        <p:nvPicPr>
          <p:cNvPr id="4" name="Picture 3">
            <a:extLst>
              <a:ext uri="{FF2B5EF4-FFF2-40B4-BE49-F238E27FC236}">
                <a16:creationId xmlns:a16="http://schemas.microsoft.com/office/drawing/2014/main" id="{88749164-FE9D-B298-2D77-9B082B643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7891"/>
            <a:ext cx="9144001" cy="46256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12"/>
        <p:cNvGrpSpPr/>
        <p:nvPr/>
      </p:nvGrpSpPr>
      <p:grpSpPr>
        <a:xfrm>
          <a:off x="0" y="0"/>
          <a:ext cx="0" cy="0"/>
          <a:chOff x="0" y="0"/>
          <a:chExt cx="0" cy="0"/>
        </a:xfrm>
      </p:grpSpPr>
      <p:sp>
        <p:nvSpPr>
          <p:cNvPr id="6971" name="Google Shape;6971;p12"/>
          <p:cNvSpPr/>
          <p:nvPr/>
        </p:nvSpPr>
        <p:spPr>
          <a:xfrm>
            <a:off x="8128351" y="34022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itle 1">
            <a:extLst>
              <a:ext uri="{FF2B5EF4-FFF2-40B4-BE49-F238E27FC236}">
                <a16:creationId xmlns:a16="http://schemas.microsoft.com/office/drawing/2014/main" id="{C3594AB5-F527-BED1-A4B1-2A7FDC9AB9B5}"/>
              </a:ext>
            </a:extLst>
          </p:cNvPr>
          <p:cNvSpPr>
            <a:spLocks noGrp="1"/>
          </p:cNvSpPr>
          <p:nvPr>
            <p:ph type="title"/>
          </p:nvPr>
        </p:nvSpPr>
        <p:spPr>
          <a:xfrm>
            <a:off x="1048350" y="0"/>
            <a:ext cx="7047300" cy="525982"/>
          </a:xfrm>
        </p:spPr>
        <p:txBody>
          <a:bodyPr/>
          <a:lstStyle/>
          <a:p>
            <a:r>
              <a:rPr lang="en-IN" sz="2800" dirty="0">
                <a:latin typeface="Algerian" panose="04020705040A02060702" pitchFamily="82" charset="0"/>
              </a:rPr>
              <a:t>TABLEAU DASHBOARD</a:t>
            </a:r>
          </a:p>
        </p:txBody>
      </p:sp>
      <p:pic>
        <p:nvPicPr>
          <p:cNvPr id="4" name="Picture 3">
            <a:extLst>
              <a:ext uri="{FF2B5EF4-FFF2-40B4-BE49-F238E27FC236}">
                <a16:creationId xmlns:a16="http://schemas.microsoft.com/office/drawing/2014/main" id="{E8131893-FF9F-23EA-7ADC-286A5565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25982"/>
            <a:ext cx="9143999" cy="462679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7B6C9-83DD-03F7-0EC6-FCB47EF70F7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944709F-750A-ACED-551D-682C6654BBC9}"/>
              </a:ext>
            </a:extLst>
          </p:cNvPr>
          <p:cNvSpPr>
            <a:spLocks noGrp="1"/>
          </p:cNvSpPr>
          <p:nvPr>
            <p:ph sz="half" idx="2"/>
          </p:nvPr>
        </p:nvSpPr>
        <p:spPr>
          <a:xfrm>
            <a:off x="698346" y="1300776"/>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A massive drop in total discharges is observed from </a:t>
            </a:r>
            <a:r>
              <a:rPr lang="en-US" b="1" dirty="0"/>
              <a:t>860,947 in 2016</a:t>
            </a:r>
            <a:r>
              <a:rPr lang="en-US" dirty="0"/>
              <a:t> to just </a:t>
            </a:r>
            <a:r>
              <a:rPr lang="en-US" b="1" dirty="0"/>
              <a:t>928 in 2017</a:t>
            </a:r>
            <a:r>
              <a:rPr lang="en-US" dirty="0"/>
              <a:t>.</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This could indicate either a drastic reduction in operational capacity, reporting discrepancies, or missing data for 2017.</a:t>
            </a:r>
          </a:p>
          <a:p>
            <a:pPr marL="742950" lvl="1" indent="-285750">
              <a:buFont typeface="Arial" panose="020B0604020202020204" pitchFamily="34" charset="0"/>
              <a:buChar char="•"/>
            </a:pPr>
            <a:r>
              <a:rPr lang="en-US" dirty="0"/>
              <a:t>Needs further investigation to understand whether this drop is due to policy changes, a data issue, or real-world impacts like facility closures.</a:t>
            </a:r>
          </a:p>
          <a:p>
            <a:endParaRPr lang="en-US" dirty="0"/>
          </a:p>
        </p:txBody>
      </p:sp>
      <p:sp>
        <p:nvSpPr>
          <p:cNvPr id="4" name="Title 3">
            <a:extLst>
              <a:ext uri="{FF2B5EF4-FFF2-40B4-BE49-F238E27FC236}">
                <a16:creationId xmlns:a16="http://schemas.microsoft.com/office/drawing/2014/main" id="{BFD273CE-AA57-DF73-FB91-7015B3FB4D22}"/>
              </a:ext>
            </a:extLst>
          </p:cNvPr>
          <p:cNvSpPr>
            <a:spLocks noGrp="1"/>
          </p:cNvSpPr>
          <p:nvPr>
            <p:ph type="title"/>
          </p:nvPr>
        </p:nvSpPr>
        <p:spPr>
          <a:xfrm>
            <a:off x="723900" y="552450"/>
            <a:ext cx="7696200" cy="715566"/>
          </a:xfrm>
        </p:spPr>
        <p:txBody>
          <a:bodyPr/>
          <a:lstStyle/>
          <a:p>
            <a:r>
              <a:rPr lang="en-US" dirty="0"/>
              <a:t>Total Discharge</a:t>
            </a:r>
          </a:p>
        </p:txBody>
      </p:sp>
      <p:grpSp>
        <p:nvGrpSpPr>
          <p:cNvPr id="3" name="Grupo 2">
            <a:extLst>
              <a:ext uri="{FF2B5EF4-FFF2-40B4-BE49-F238E27FC236}">
                <a16:creationId xmlns:a16="http://schemas.microsoft.com/office/drawing/2014/main" id="{4ACDA871-F2D0-4313-BC0E-0C15F9B8D5FB}"/>
              </a:ext>
            </a:extLst>
          </p:cNvPr>
          <p:cNvGrpSpPr/>
          <p:nvPr/>
        </p:nvGrpSpPr>
        <p:grpSpPr>
          <a:xfrm>
            <a:off x="6333563" y="3189831"/>
            <a:ext cx="1682726" cy="1229285"/>
            <a:chOff x="6333563" y="3189831"/>
            <a:chExt cx="1682726" cy="1229285"/>
          </a:xfrm>
        </p:grpSpPr>
        <p:sp>
          <p:nvSpPr>
            <p:cNvPr id="24" name="Rectangle: Top Corners One Rounded and One Snipped 6">
              <a:extLst>
                <a:ext uri="{FF2B5EF4-FFF2-40B4-BE49-F238E27FC236}">
                  <a16:creationId xmlns:a16="http://schemas.microsoft.com/office/drawing/2014/main" id="{22CB02A3-7CA2-0CD5-B347-8146FE22C751}"/>
                </a:ext>
              </a:extLst>
            </p:cNvPr>
            <p:cNvSpPr/>
            <p:nvPr/>
          </p:nvSpPr>
          <p:spPr>
            <a:xfrm flipH="1">
              <a:off x="6333563" y="3189831"/>
              <a:ext cx="1682726" cy="1229285"/>
            </a:xfrm>
            <a:prstGeom prst="snipRoundRect">
              <a:avLst>
                <a:gd name="adj1" fmla="val 16667"/>
                <a:gd name="adj2" fmla="val 36388"/>
              </a:avLst>
            </a:prstGeom>
            <a:solidFill>
              <a:schemeClr val="accent2"/>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CuadroTexto 28">
              <a:extLst>
                <a:ext uri="{FF2B5EF4-FFF2-40B4-BE49-F238E27FC236}">
                  <a16:creationId xmlns:a16="http://schemas.microsoft.com/office/drawing/2014/main" id="{8AEDA6B1-3780-AB40-CBCD-D2643215FD3E}"/>
                </a:ext>
              </a:extLst>
            </p:cNvPr>
            <p:cNvSpPr txBox="1"/>
            <p:nvPr/>
          </p:nvSpPr>
          <p:spPr>
            <a:xfrm>
              <a:off x="6521096" y="3398864"/>
              <a:ext cx="1333038" cy="369332"/>
            </a:xfrm>
            <a:prstGeom prst="rect">
              <a:avLst/>
            </a:prstGeom>
            <a:noFill/>
          </p:spPr>
          <p:txBody>
            <a:bodyPr wrap="square" rtlCol="0">
              <a:spAutoFit/>
            </a:bodyPr>
            <a:lstStyle/>
            <a:p>
              <a:pPr algn="ctr"/>
              <a:r>
                <a:rPr lang="en-US" b="1" dirty="0">
                  <a:solidFill>
                    <a:schemeClr val="bg1"/>
                  </a:solidFill>
                  <a:latin typeface="+mj-lt"/>
                </a:rPr>
                <a:t>2017</a:t>
              </a:r>
            </a:p>
          </p:txBody>
        </p:sp>
        <p:sp>
          <p:nvSpPr>
            <p:cNvPr id="41" name="CuadroTexto 40">
              <a:extLst>
                <a:ext uri="{FF2B5EF4-FFF2-40B4-BE49-F238E27FC236}">
                  <a16:creationId xmlns:a16="http://schemas.microsoft.com/office/drawing/2014/main" id="{46F9C92C-CA80-5F1F-AA8C-E3D49CDDD87F}"/>
                </a:ext>
              </a:extLst>
            </p:cNvPr>
            <p:cNvSpPr txBox="1"/>
            <p:nvPr/>
          </p:nvSpPr>
          <p:spPr>
            <a:xfrm>
              <a:off x="6521096" y="3754764"/>
              <a:ext cx="1333038" cy="461665"/>
            </a:xfrm>
            <a:prstGeom prst="rect">
              <a:avLst/>
            </a:prstGeom>
            <a:noFill/>
          </p:spPr>
          <p:txBody>
            <a:bodyPr wrap="square" lIns="91440" tIns="45720" rIns="91440" bIns="45720" rtlCol="0" anchor="t">
              <a:spAutoFit/>
            </a:bodyPr>
            <a:lstStyle/>
            <a:p>
              <a:pPr algn="ctr"/>
              <a:r>
                <a:rPr lang="es-ES" sz="2400" b="1" dirty="0">
                  <a:solidFill>
                    <a:schemeClr val="bg1"/>
                  </a:solidFill>
                  <a:latin typeface="+mj-lt"/>
                </a:rPr>
                <a:t>$928</a:t>
              </a:r>
            </a:p>
          </p:txBody>
        </p:sp>
      </p:grpSp>
      <p:grpSp>
        <p:nvGrpSpPr>
          <p:cNvPr id="2" name="Grupo 1">
            <a:extLst>
              <a:ext uri="{FF2B5EF4-FFF2-40B4-BE49-F238E27FC236}">
                <a16:creationId xmlns:a16="http://schemas.microsoft.com/office/drawing/2014/main" id="{3B0EBB65-3E86-0739-793F-F722FC74AF31}"/>
              </a:ext>
            </a:extLst>
          </p:cNvPr>
          <p:cNvGrpSpPr/>
          <p:nvPr/>
        </p:nvGrpSpPr>
        <p:grpSpPr>
          <a:xfrm>
            <a:off x="6012553" y="1082377"/>
            <a:ext cx="2350120" cy="1742584"/>
            <a:chOff x="6012553" y="1082377"/>
            <a:chExt cx="2350120" cy="1742584"/>
          </a:xfrm>
        </p:grpSpPr>
        <p:sp>
          <p:nvSpPr>
            <p:cNvPr id="23" name="Rectangle: Top Corners One Rounded and One Snipped 6">
              <a:extLst>
                <a:ext uri="{FF2B5EF4-FFF2-40B4-BE49-F238E27FC236}">
                  <a16:creationId xmlns:a16="http://schemas.microsoft.com/office/drawing/2014/main" id="{C7DF253E-9E15-6537-9294-46D3227C9539}"/>
                </a:ext>
              </a:extLst>
            </p:cNvPr>
            <p:cNvSpPr/>
            <p:nvPr/>
          </p:nvSpPr>
          <p:spPr>
            <a:xfrm flipH="1">
              <a:off x="6012553" y="1082377"/>
              <a:ext cx="2350120" cy="1742584"/>
            </a:xfrm>
            <a:prstGeom prst="snipRoundRect">
              <a:avLst>
                <a:gd name="adj1" fmla="val 16667"/>
                <a:gd name="adj2" fmla="val 36388"/>
              </a:avLst>
            </a:prstGeom>
            <a:solidFill>
              <a:schemeClr val="accent1"/>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1" name="CuadroTexto 30">
              <a:extLst>
                <a:ext uri="{FF2B5EF4-FFF2-40B4-BE49-F238E27FC236}">
                  <a16:creationId xmlns:a16="http://schemas.microsoft.com/office/drawing/2014/main" id="{8DACF7C6-7D7D-7108-CA0A-C6540A12C1FE}"/>
                </a:ext>
              </a:extLst>
            </p:cNvPr>
            <p:cNvSpPr txBox="1"/>
            <p:nvPr/>
          </p:nvSpPr>
          <p:spPr>
            <a:xfrm>
              <a:off x="6432864" y="1793643"/>
              <a:ext cx="1657350" cy="369332"/>
            </a:xfrm>
            <a:prstGeom prst="rect">
              <a:avLst/>
            </a:prstGeom>
            <a:noFill/>
          </p:spPr>
          <p:txBody>
            <a:bodyPr wrap="square" lIns="91440" tIns="45720" rIns="91440" bIns="45720" rtlCol="0" anchor="t">
              <a:spAutoFit/>
            </a:bodyPr>
            <a:lstStyle/>
            <a:p>
              <a:pPr algn="ctr"/>
              <a:r>
                <a:rPr lang="en-US" b="1" dirty="0">
                  <a:solidFill>
                    <a:schemeClr val="bg1"/>
                  </a:solidFill>
                  <a:latin typeface="+mj-lt"/>
                </a:rPr>
                <a:t>2016</a:t>
              </a:r>
            </a:p>
          </p:txBody>
        </p:sp>
        <p:sp>
          <p:nvSpPr>
            <p:cNvPr id="52" name="CuadroTexto 51">
              <a:extLst>
                <a:ext uri="{FF2B5EF4-FFF2-40B4-BE49-F238E27FC236}">
                  <a16:creationId xmlns:a16="http://schemas.microsoft.com/office/drawing/2014/main" id="{A9C6C2AC-ED72-D7D1-C45A-F13295E7EE95}"/>
                </a:ext>
              </a:extLst>
            </p:cNvPr>
            <p:cNvSpPr txBox="1"/>
            <p:nvPr/>
          </p:nvSpPr>
          <p:spPr>
            <a:xfrm>
              <a:off x="6432864" y="2244837"/>
              <a:ext cx="1657350" cy="511830"/>
            </a:xfrm>
            <a:prstGeom prst="rect">
              <a:avLst/>
            </a:prstGeom>
            <a:noFill/>
          </p:spPr>
          <p:txBody>
            <a:bodyPr wrap="square" lIns="91440" tIns="45720" rIns="91440" bIns="45720" rtlCol="0" anchor="t">
              <a:noAutofit/>
            </a:bodyPr>
            <a:lstStyle/>
            <a:p>
              <a:pPr algn="ctr"/>
              <a:r>
                <a:rPr lang="es-ES" dirty="0"/>
                <a:t>$860,947</a:t>
              </a:r>
            </a:p>
          </p:txBody>
        </p:sp>
        <p:grpSp>
          <p:nvGrpSpPr>
            <p:cNvPr id="20" name="Google Shape;11415;p20">
              <a:extLst>
                <a:ext uri="{FF2B5EF4-FFF2-40B4-BE49-F238E27FC236}">
                  <a16:creationId xmlns:a16="http://schemas.microsoft.com/office/drawing/2014/main" id="{916A7640-65A6-5E6F-DD56-69EA5C2625F6}"/>
                </a:ext>
              </a:extLst>
            </p:cNvPr>
            <p:cNvGrpSpPr/>
            <p:nvPr/>
          </p:nvGrpSpPr>
          <p:grpSpPr>
            <a:xfrm>
              <a:off x="7074283" y="1258942"/>
              <a:ext cx="226661" cy="363467"/>
              <a:chOff x="5211031" y="1969108"/>
              <a:chExt cx="226661" cy="363467"/>
            </a:xfrm>
            <a:solidFill>
              <a:schemeClr val="bg1"/>
            </a:solidFill>
          </p:grpSpPr>
          <p:sp>
            <p:nvSpPr>
              <p:cNvPr id="21" name="Google Shape;11416;p20">
                <a:extLst>
                  <a:ext uri="{FF2B5EF4-FFF2-40B4-BE49-F238E27FC236}">
                    <a16:creationId xmlns:a16="http://schemas.microsoft.com/office/drawing/2014/main" id="{4CAB45F9-55D3-9196-73F8-F23C3C6BBADD}"/>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1417;p20">
                <a:extLst>
                  <a:ext uri="{FF2B5EF4-FFF2-40B4-BE49-F238E27FC236}">
                    <a16:creationId xmlns:a16="http://schemas.microsoft.com/office/drawing/2014/main" id="{820E0144-3578-9452-56C0-BB3F66A15FF1}"/>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35281196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723900" y="1613334"/>
            <a:ext cx="4224183" cy="2763441"/>
          </a:xfrm>
        </p:spPr>
        <p:txBody>
          <a:bodyPr>
            <a:noAutofit/>
          </a:bodyPr>
          <a:lstStyle/>
          <a:p>
            <a:pPr>
              <a:buFont typeface="Arial" panose="020B0604020202020204" pitchFamily="34" charset="0"/>
              <a:buChar char="•"/>
            </a:pPr>
            <a:r>
              <a:rPr lang="en-US" b="1" dirty="0"/>
              <a:t>Observation</a:t>
            </a:r>
            <a:r>
              <a:rPr lang="en-US" dirty="0"/>
              <a:t>:</a:t>
            </a:r>
          </a:p>
          <a:p>
            <a:pPr marL="742950" lvl="1" indent="-285750">
              <a:buFont typeface="Arial" panose="020B0604020202020204" pitchFamily="34" charset="0"/>
              <a:buChar char="•"/>
            </a:pPr>
            <a:r>
              <a:rPr lang="en-US" dirty="0"/>
              <a:t>Although patient days are not explicitly shown, the drop in patient volume (from 524,681 patients in 2016 to just 10,038 in 2017) suggests fewer patient days overall.</a:t>
            </a:r>
          </a:p>
          <a:p>
            <a:pPr>
              <a:buFont typeface="Arial" panose="020B0604020202020204" pitchFamily="34" charset="0"/>
              <a:buChar char="•"/>
            </a:pPr>
            <a:r>
              <a:rPr lang="en-US" b="1" dirty="0"/>
              <a:t>Outcome</a:t>
            </a:r>
            <a:r>
              <a:rPr lang="en-US" dirty="0"/>
              <a:t>:</a:t>
            </a:r>
          </a:p>
          <a:p>
            <a:pPr marL="742950" lvl="1" indent="-285750">
              <a:buFont typeface="Arial" panose="020B0604020202020204" pitchFamily="34" charset="0"/>
              <a:buChar char="•"/>
            </a:pPr>
            <a:r>
              <a:rPr lang="en-US" dirty="0"/>
              <a:t>This aligns with the reduced hospital activity seen in 2017, potentially causing significant revenue losses.</a:t>
            </a:r>
          </a:p>
          <a:p>
            <a:endParaRPr lang="en-US" dirty="0"/>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723900" y="552450"/>
            <a:ext cx="7696200" cy="715566"/>
          </a:xfrm>
        </p:spPr>
        <p:txBody>
          <a:bodyPr>
            <a:normAutofit/>
          </a:bodyPr>
          <a:lstStyle/>
          <a:p>
            <a:r>
              <a:rPr lang="en-US" b="1" dirty="0"/>
              <a:t>Patient Days</a:t>
            </a:r>
            <a:endParaRPr lang="en-US" dirty="0"/>
          </a:p>
        </p:txBody>
      </p:sp>
      <p:grpSp>
        <p:nvGrpSpPr>
          <p:cNvPr id="3" name="Grupo 2">
            <a:extLst>
              <a:ext uri="{FF2B5EF4-FFF2-40B4-BE49-F238E27FC236}">
                <a16:creationId xmlns:a16="http://schemas.microsoft.com/office/drawing/2014/main" id="{04F814A5-DD1A-4140-B5D6-E48CA4271E63}"/>
              </a:ext>
            </a:extLst>
          </p:cNvPr>
          <p:cNvGrpSpPr/>
          <p:nvPr/>
        </p:nvGrpSpPr>
        <p:grpSpPr>
          <a:xfrm>
            <a:off x="6333563" y="3189831"/>
            <a:ext cx="1682726" cy="1229285"/>
            <a:chOff x="6333563" y="3189831"/>
            <a:chExt cx="1682726" cy="1229285"/>
          </a:xfrm>
        </p:grpSpPr>
        <p:sp>
          <p:nvSpPr>
            <p:cNvPr id="24" name="Rectangle: Top Corners One Rounded and One Snipped 6">
              <a:extLst>
                <a:ext uri="{FF2B5EF4-FFF2-40B4-BE49-F238E27FC236}">
                  <a16:creationId xmlns:a16="http://schemas.microsoft.com/office/drawing/2014/main" id="{67927783-9CEA-4261-B4FC-A31ECF5ECD29}"/>
                </a:ext>
              </a:extLst>
            </p:cNvPr>
            <p:cNvSpPr/>
            <p:nvPr/>
          </p:nvSpPr>
          <p:spPr>
            <a:xfrm flipH="1">
              <a:off x="6333563" y="3189831"/>
              <a:ext cx="1682726" cy="1229285"/>
            </a:xfrm>
            <a:prstGeom prst="snipRoundRect">
              <a:avLst>
                <a:gd name="adj1" fmla="val 16667"/>
                <a:gd name="adj2" fmla="val 36388"/>
              </a:avLst>
            </a:prstGeom>
            <a:solidFill>
              <a:schemeClr val="accent2"/>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CuadroTexto 28">
              <a:extLst>
                <a:ext uri="{FF2B5EF4-FFF2-40B4-BE49-F238E27FC236}">
                  <a16:creationId xmlns:a16="http://schemas.microsoft.com/office/drawing/2014/main" id="{EF536F23-9BE1-4850-9A6E-62EB214C03C5}"/>
                </a:ext>
              </a:extLst>
            </p:cNvPr>
            <p:cNvSpPr txBox="1"/>
            <p:nvPr/>
          </p:nvSpPr>
          <p:spPr>
            <a:xfrm>
              <a:off x="6521096" y="3398864"/>
              <a:ext cx="1333038" cy="369332"/>
            </a:xfrm>
            <a:prstGeom prst="rect">
              <a:avLst/>
            </a:prstGeom>
            <a:noFill/>
          </p:spPr>
          <p:txBody>
            <a:bodyPr wrap="square" rtlCol="0">
              <a:spAutoFit/>
            </a:bodyPr>
            <a:lstStyle/>
            <a:p>
              <a:pPr algn="ctr"/>
              <a:r>
                <a:rPr lang="en-US" b="1" dirty="0">
                  <a:solidFill>
                    <a:schemeClr val="bg1"/>
                  </a:solidFill>
                  <a:latin typeface="+mj-lt"/>
                </a:rPr>
                <a:t>2017</a:t>
              </a:r>
            </a:p>
          </p:txBody>
        </p:sp>
        <p:sp>
          <p:nvSpPr>
            <p:cNvPr id="41" name="CuadroTexto 40">
              <a:extLst>
                <a:ext uri="{FF2B5EF4-FFF2-40B4-BE49-F238E27FC236}">
                  <a16:creationId xmlns:a16="http://schemas.microsoft.com/office/drawing/2014/main" id="{5E61DB87-37ED-4C10-9ADF-3495D4C80726}"/>
                </a:ext>
              </a:extLst>
            </p:cNvPr>
            <p:cNvSpPr txBox="1"/>
            <p:nvPr/>
          </p:nvSpPr>
          <p:spPr>
            <a:xfrm>
              <a:off x="6521096" y="3754764"/>
              <a:ext cx="1333038" cy="461665"/>
            </a:xfrm>
            <a:prstGeom prst="rect">
              <a:avLst/>
            </a:prstGeom>
            <a:noFill/>
          </p:spPr>
          <p:txBody>
            <a:bodyPr wrap="square" lIns="91440" tIns="45720" rIns="91440" bIns="45720" rtlCol="0" anchor="t">
              <a:spAutoFit/>
            </a:bodyPr>
            <a:lstStyle/>
            <a:p>
              <a:pPr algn="ctr"/>
              <a:r>
                <a:rPr lang="es-ES" sz="2400" b="1" dirty="0">
                  <a:solidFill>
                    <a:schemeClr val="bg1"/>
                  </a:solidFill>
                  <a:latin typeface="+mj-lt"/>
                </a:rPr>
                <a:t>10,038</a:t>
              </a:r>
            </a:p>
          </p:txBody>
        </p:sp>
      </p:grpSp>
      <p:grpSp>
        <p:nvGrpSpPr>
          <p:cNvPr id="2" name="Grupo 1">
            <a:extLst>
              <a:ext uri="{FF2B5EF4-FFF2-40B4-BE49-F238E27FC236}">
                <a16:creationId xmlns:a16="http://schemas.microsoft.com/office/drawing/2014/main" id="{A1677C80-6DD3-480B-9561-79355C588829}"/>
              </a:ext>
            </a:extLst>
          </p:cNvPr>
          <p:cNvGrpSpPr/>
          <p:nvPr/>
        </p:nvGrpSpPr>
        <p:grpSpPr>
          <a:xfrm>
            <a:off x="6012554" y="1082647"/>
            <a:ext cx="2350120" cy="1742584"/>
            <a:chOff x="6012554" y="1082647"/>
            <a:chExt cx="2350120" cy="1742584"/>
          </a:xfrm>
        </p:grpSpPr>
        <p:sp>
          <p:nvSpPr>
            <p:cNvPr id="23" name="Rectangle: Top Corners One Rounded and One Snipped 6">
              <a:extLst>
                <a:ext uri="{FF2B5EF4-FFF2-40B4-BE49-F238E27FC236}">
                  <a16:creationId xmlns:a16="http://schemas.microsoft.com/office/drawing/2014/main" id="{55852214-2A87-4C79-947D-80048008BE2E}"/>
                </a:ext>
              </a:extLst>
            </p:cNvPr>
            <p:cNvSpPr/>
            <p:nvPr/>
          </p:nvSpPr>
          <p:spPr>
            <a:xfrm flipH="1">
              <a:off x="6012554" y="1082647"/>
              <a:ext cx="2350120" cy="1742584"/>
            </a:xfrm>
            <a:prstGeom prst="snipRoundRect">
              <a:avLst>
                <a:gd name="adj1" fmla="val 16667"/>
                <a:gd name="adj2" fmla="val 36388"/>
              </a:avLst>
            </a:prstGeom>
            <a:solidFill>
              <a:schemeClr val="accent1"/>
            </a:solidFill>
            <a:ln>
              <a:noFill/>
            </a:ln>
            <a:effectLst>
              <a:outerShdw blurRad="25400" dist="76200" dir="2700000" algn="tl" rotWithShape="0">
                <a:prstClr val="black">
                  <a:alpha val="1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1" name="CuadroTexto 30">
              <a:extLst>
                <a:ext uri="{FF2B5EF4-FFF2-40B4-BE49-F238E27FC236}">
                  <a16:creationId xmlns:a16="http://schemas.microsoft.com/office/drawing/2014/main" id="{8C441B82-0133-4F6A-A762-4ACDF30BCF50}"/>
                </a:ext>
              </a:extLst>
            </p:cNvPr>
            <p:cNvSpPr txBox="1"/>
            <p:nvPr/>
          </p:nvSpPr>
          <p:spPr>
            <a:xfrm>
              <a:off x="6358939" y="1765178"/>
              <a:ext cx="1657350" cy="369332"/>
            </a:xfrm>
            <a:prstGeom prst="rect">
              <a:avLst/>
            </a:prstGeom>
            <a:noFill/>
          </p:spPr>
          <p:txBody>
            <a:bodyPr wrap="square" lIns="91440" tIns="45720" rIns="91440" bIns="45720" rtlCol="0" anchor="t">
              <a:spAutoFit/>
            </a:bodyPr>
            <a:lstStyle/>
            <a:p>
              <a:pPr algn="ctr"/>
              <a:r>
                <a:rPr lang="en-US" b="1" dirty="0">
                  <a:solidFill>
                    <a:schemeClr val="bg1"/>
                  </a:solidFill>
                  <a:latin typeface="+mj-lt"/>
                </a:rPr>
                <a:t>2016</a:t>
              </a:r>
            </a:p>
          </p:txBody>
        </p:sp>
        <p:sp>
          <p:nvSpPr>
            <p:cNvPr id="52" name="CuadroTexto 51">
              <a:extLst>
                <a:ext uri="{FF2B5EF4-FFF2-40B4-BE49-F238E27FC236}">
                  <a16:creationId xmlns:a16="http://schemas.microsoft.com/office/drawing/2014/main" id="{67C80441-F42F-4E09-8194-3B60E9377A28}"/>
                </a:ext>
              </a:extLst>
            </p:cNvPr>
            <p:cNvSpPr txBox="1"/>
            <p:nvPr/>
          </p:nvSpPr>
          <p:spPr>
            <a:xfrm>
              <a:off x="6358939" y="2118350"/>
              <a:ext cx="1657350" cy="545816"/>
            </a:xfrm>
            <a:prstGeom prst="rect">
              <a:avLst/>
            </a:prstGeom>
            <a:noFill/>
          </p:spPr>
          <p:txBody>
            <a:bodyPr wrap="square" lIns="91440" tIns="45720" rIns="91440" bIns="45720" rtlCol="0" anchor="t">
              <a:noAutofit/>
            </a:bodyPr>
            <a:lstStyle/>
            <a:p>
              <a:pPr algn="ctr"/>
              <a:r>
                <a:rPr lang="en-US" sz="2000" b="1" dirty="0">
                  <a:solidFill>
                    <a:schemeClr val="bg1"/>
                  </a:solidFill>
                </a:rPr>
                <a:t>524681</a:t>
              </a:r>
              <a:endParaRPr lang="es-ES" sz="2000" b="1" dirty="0"/>
            </a:p>
          </p:txBody>
        </p:sp>
        <p:grpSp>
          <p:nvGrpSpPr>
            <p:cNvPr id="20" name="Google Shape;11415;p20">
              <a:extLst>
                <a:ext uri="{FF2B5EF4-FFF2-40B4-BE49-F238E27FC236}">
                  <a16:creationId xmlns:a16="http://schemas.microsoft.com/office/drawing/2014/main" id="{B4AF266E-CED2-4736-A3B7-DAACFCA0E3A5}"/>
                </a:ext>
              </a:extLst>
            </p:cNvPr>
            <p:cNvGrpSpPr/>
            <p:nvPr/>
          </p:nvGrpSpPr>
          <p:grpSpPr>
            <a:xfrm>
              <a:off x="7074283" y="1258942"/>
              <a:ext cx="226661" cy="363467"/>
              <a:chOff x="5211031" y="1969108"/>
              <a:chExt cx="226661" cy="363467"/>
            </a:xfrm>
            <a:solidFill>
              <a:schemeClr val="bg1"/>
            </a:solidFill>
          </p:grpSpPr>
          <p:sp>
            <p:nvSpPr>
              <p:cNvPr id="21" name="Google Shape;11416;p20">
                <a:extLst>
                  <a:ext uri="{FF2B5EF4-FFF2-40B4-BE49-F238E27FC236}">
                    <a16:creationId xmlns:a16="http://schemas.microsoft.com/office/drawing/2014/main" id="{D71F69A2-9060-4090-8CC1-A384CCDC6DCA}"/>
                  </a:ext>
                </a:extLst>
              </p:cNvPr>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1417;p20">
                <a:extLst>
                  <a:ext uri="{FF2B5EF4-FFF2-40B4-BE49-F238E27FC236}">
                    <a16:creationId xmlns:a16="http://schemas.microsoft.com/office/drawing/2014/main" id="{2A019F26-0237-4E93-8A8A-03732BACE57E}"/>
                  </a:ext>
                </a:extLst>
              </p:cNvPr>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Tree>
    <p:extLst>
      <p:ext uri="{BB962C8B-B14F-4D97-AF65-F5344CB8AC3E}">
        <p14:creationId xmlns:p14="http://schemas.microsoft.com/office/powerpoint/2010/main" val="426788646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eractive Digital Marketing Canvas by Slidesgo">
  <a:themeElements>
    <a:clrScheme name="Interactive Digital Marketing Canvas by Slidesgo">
      <a:dk1>
        <a:srgbClr val="313445"/>
      </a:dk1>
      <a:lt1>
        <a:sysClr val="window" lastClr="FFFFFF"/>
      </a:lt1>
      <a:dk2>
        <a:srgbClr val="3A2533"/>
      </a:dk2>
      <a:lt2>
        <a:srgbClr val="545E66"/>
      </a:lt2>
      <a:accent1>
        <a:srgbClr val="E79C82"/>
      </a:accent1>
      <a:accent2>
        <a:srgbClr val="623A6C"/>
      </a:accent2>
      <a:accent3>
        <a:srgbClr val="B04C7A"/>
      </a:accent3>
      <a:accent4>
        <a:srgbClr val="E06F85"/>
      </a:accent4>
      <a:accent5>
        <a:srgbClr val="879EAF"/>
      </a:accent5>
      <a:accent6>
        <a:srgbClr val="4D4D4D"/>
      </a:accent6>
      <a:hlink>
        <a:srgbClr val="313445"/>
      </a:hlink>
      <a:folHlink>
        <a:srgbClr val="313445"/>
      </a:folHlink>
    </a:clrScheme>
    <a:fontScheme name="Interactive Digital Marketing Canvas by Slidesgo">
      <a:majorFont>
        <a:latin typeface="Alata"/>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8086</TotalTime>
  <Words>772</Words>
  <Application>Microsoft Office PowerPoint</Application>
  <PresentationFormat>On-screen Show (16:9)</PresentationFormat>
  <Paragraphs>106</Paragraphs>
  <Slides>18</Slides>
  <Notes>5</Notes>
  <HiddenSlides>0</HiddenSlides>
  <MMClips>0</MMClips>
  <ScaleCrop>false</ScaleCrop>
  <HeadingPairs>
    <vt:vector size="8" baseType="variant">
      <vt:variant>
        <vt:lpstr>Fonts Used</vt:lpstr>
      </vt:variant>
      <vt:variant>
        <vt:i4>10</vt:i4>
      </vt:variant>
      <vt:variant>
        <vt:lpstr>Theme</vt:lpstr>
      </vt:variant>
      <vt:variant>
        <vt:i4>2</vt:i4>
      </vt:variant>
      <vt:variant>
        <vt:lpstr>Slide Titles</vt:lpstr>
      </vt:variant>
      <vt:variant>
        <vt:i4>18</vt:i4>
      </vt:variant>
      <vt:variant>
        <vt:lpstr>Custom Shows</vt:lpstr>
      </vt:variant>
      <vt:variant>
        <vt:i4>1</vt:i4>
      </vt:variant>
    </vt:vector>
  </HeadingPairs>
  <TitlesOfParts>
    <vt:vector size="31" baseType="lpstr">
      <vt:lpstr>Alata</vt:lpstr>
      <vt:lpstr>Algerian</vt:lpstr>
      <vt:lpstr>Amasis MT Pro Black</vt:lpstr>
      <vt:lpstr>Arial</vt:lpstr>
      <vt:lpstr>Arial Black</vt:lpstr>
      <vt:lpstr>Calibri</vt:lpstr>
      <vt:lpstr>Open Sans</vt:lpstr>
      <vt:lpstr>Proxima Nova</vt:lpstr>
      <vt:lpstr>Proxima Nova Rg</vt:lpstr>
      <vt:lpstr>Rage Italic</vt:lpstr>
      <vt:lpstr>Interactive Digital Marketing Canvas by Slidesgo</vt:lpstr>
      <vt:lpstr>Slidesgo Final Pages</vt:lpstr>
      <vt:lpstr>HEALTHCARE</vt:lpstr>
      <vt:lpstr>OBJECTIVES</vt:lpstr>
      <vt:lpstr>Table of contents</vt:lpstr>
      <vt:lpstr>EXCEL DASHBOARD</vt:lpstr>
      <vt:lpstr>POWER BI DASHBOARD</vt:lpstr>
      <vt:lpstr>POWER BI DASHBOARD</vt:lpstr>
      <vt:lpstr>TABLEAU DASHBOARD</vt:lpstr>
      <vt:lpstr>Total Discharge</vt:lpstr>
      <vt:lpstr>Patient Days</vt:lpstr>
      <vt:lpstr>Net Patient Revenue</vt:lpstr>
      <vt:lpstr>Revenue Trend</vt:lpstr>
      <vt:lpstr>State-Wise Number of Hospitals/Revenue</vt:lpstr>
      <vt:lpstr>Type of Hospital Revenue</vt:lpstr>
      <vt:lpstr>MTD/QTD/YTD Revenue</vt:lpstr>
      <vt:lpstr>Total Patients, Doctors, and Hospitals</vt:lpstr>
      <vt:lpstr>Overall Insights</vt:lpstr>
      <vt:lpstr>Recommendations</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Ruben Martin Sanchez</dc:creator>
  <cp:lastModifiedBy>Harika C</cp:lastModifiedBy>
  <cp:revision>90</cp:revision>
  <dcterms:created xsi:type="dcterms:W3CDTF">2021-10-12T08:06:43Z</dcterms:created>
  <dcterms:modified xsi:type="dcterms:W3CDTF">2024-12-07T02:02:07Z</dcterms:modified>
</cp:coreProperties>
</file>